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7"/>
    <p:sldId id="257" r:id="rId48"/>
    <p:sldId id="258" r:id="rId49"/>
    <p:sldId id="259" r:id="rId50"/>
    <p:sldId id="260" r:id="rId51"/>
  </p:sldIdLst>
  <p:sldSz cx="18288000" cy="10287000"/>
  <p:notesSz cx="6858000" cy="9144000"/>
  <p:embeddedFontLst>
    <p:embeddedFont>
      <p:font typeface="Hammersmith One" charset="1" panose="02010703030501060504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HK Grotesk Bold" charset="1" panose="00000800000000000000"/>
      <p:regular r:id="rId11"/>
    </p:embeddedFont>
    <p:embeddedFont>
      <p:font typeface="HK Grotesk Bold Italics" charset="1" panose="00000800000000000000"/>
      <p:regular r:id="rId12"/>
    </p:embeddedFont>
    <p:embeddedFont>
      <p:font typeface="Clear Sans Regular" charset="1" panose="020B0503030202020304"/>
      <p:regular r:id="rId13"/>
    </p:embeddedFont>
    <p:embeddedFont>
      <p:font typeface="Clear Sans Regular Bold" charset="1" panose="020B0603030202020304"/>
      <p:regular r:id="rId14"/>
    </p:embeddedFont>
    <p:embeddedFont>
      <p:font typeface="Clear Sans Regular Italics" charset="1" panose="020B0503030202090304"/>
      <p:regular r:id="rId15"/>
    </p:embeddedFont>
    <p:embeddedFont>
      <p:font typeface="Clear Sans Regular Bold Italics" charset="1" panose="020B0603030202090304"/>
      <p:regular r:id="rId16"/>
    </p:embeddedFont>
    <p:embeddedFont>
      <p:font typeface="HK Grotesk Medium" charset="1" panose="00000600000000000000"/>
      <p:regular r:id="rId17"/>
    </p:embeddedFont>
    <p:embeddedFont>
      <p:font typeface="HK Grotesk Medium Bold" charset="1" panose="00000700000000000000"/>
      <p:regular r:id="rId18"/>
    </p:embeddedFont>
    <p:embeddedFont>
      <p:font typeface="HK Grotesk Medium Italics" charset="1" panose="00000600000000000000"/>
      <p:regular r:id="rId19"/>
    </p:embeddedFont>
    <p:embeddedFont>
      <p:font typeface="HK Grotesk Medium Bold Italics" charset="1" panose="00000700000000000000"/>
      <p:regular r:id="rId20"/>
    </p:embeddedFont>
    <p:embeddedFont>
      <p:font typeface="Open Sans" charset="1" panose="020B0606030504020204"/>
      <p:regular r:id="rId21"/>
    </p:embeddedFont>
    <p:embeddedFont>
      <p:font typeface="Open Sans Bold" charset="1" panose="020B0806030504020204"/>
      <p:regular r:id="rId22"/>
    </p:embeddedFont>
    <p:embeddedFont>
      <p:font typeface="Open Sans Italics" charset="1" panose="020B0606030504020204"/>
      <p:regular r:id="rId23"/>
    </p:embeddedFont>
    <p:embeddedFont>
      <p:font typeface="Open Sans Bold Italics" charset="1" panose="020B0806030504020204"/>
      <p:regular r:id="rId24"/>
    </p:embeddedFont>
    <p:embeddedFont>
      <p:font typeface="Play" charset="1" panose="00000500000000000000"/>
      <p:regular r:id="rId25"/>
    </p:embeddedFont>
    <p:embeddedFont>
      <p:font typeface="Play Bold" charset="1" panose="00000800000000000000"/>
      <p:regular r:id="rId26"/>
    </p:embeddedFont>
    <p:embeddedFont>
      <p:font typeface="Lato" charset="1" panose="020F0502020204030203"/>
      <p:regular r:id="rId27"/>
    </p:embeddedFont>
    <p:embeddedFont>
      <p:font typeface="Lato Bold" charset="1" panose="020F0502020204030203"/>
      <p:regular r:id="rId28"/>
    </p:embeddedFont>
    <p:embeddedFont>
      <p:font typeface="Lato Italics" charset="1" panose="020F0502020204030203"/>
      <p:regular r:id="rId29"/>
    </p:embeddedFont>
    <p:embeddedFont>
      <p:font typeface="Lato Bold Italics" charset="1" panose="020F0502020204030203"/>
      <p:regular r:id="rId30"/>
    </p:embeddedFont>
    <p:embeddedFont>
      <p:font typeface="Lato Bold" charset="1" panose="020F0502020204030203"/>
      <p:regular r:id="rId31"/>
    </p:embeddedFont>
    <p:embeddedFont>
      <p:font typeface="Lato Bold Bold" charset="1" panose="020F0502020204030203"/>
      <p:regular r:id="rId32"/>
    </p:embeddedFont>
    <p:embeddedFont>
      <p:font typeface="Lato Bold Italics" charset="1" panose="020F0502020204030203"/>
      <p:regular r:id="rId33"/>
    </p:embeddedFont>
    <p:embeddedFont>
      <p:font typeface="Lato Bold Bold Italics" charset="1" panose="020F0502020204030203"/>
      <p:regular r:id="rId34"/>
    </p:embeddedFont>
    <p:embeddedFont>
      <p:font typeface="Canva Sans" charset="1" panose="020B0503030501040103"/>
      <p:regular r:id="rId35"/>
    </p:embeddedFont>
    <p:embeddedFont>
      <p:font typeface="Canva Sans Bold" charset="1" panose="020B0803030501040103"/>
      <p:regular r:id="rId36"/>
    </p:embeddedFont>
    <p:embeddedFont>
      <p:font typeface="Canva Sans Italics" charset="1" panose="020B0503030501040103"/>
      <p:regular r:id="rId37"/>
    </p:embeddedFont>
    <p:embeddedFont>
      <p:font typeface="Canva Sans Bold Italics" charset="1" panose="020B0803030501040103"/>
      <p:regular r:id="rId38"/>
    </p:embeddedFont>
    <p:embeddedFont>
      <p:font typeface="Fira Sans Bold" charset="1" panose="020B0803050000020004"/>
      <p:regular r:id="rId39"/>
    </p:embeddedFont>
    <p:embeddedFont>
      <p:font typeface="Fira Sans Bold Bold" charset="1" panose="020B0903050000020004"/>
      <p:regular r:id="rId40"/>
    </p:embeddedFont>
    <p:embeddedFont>
      <p:font typeface="Fira Sans Bold Italics" charset="1" panose="020B0803050000020004"/>
      <p:regular r:id="rId41"/>
    </p:embeddedFont>
    <p:embeddedFont>
      <p:font typeface="Fira Sans Bold Bold Italics" charset="1" panose="020B0903050000020004"/>
      <p:regular r:id="rId42"/>
    </p:embeddedFont>
    <p:embeddedFont>
      <p:font typeface="Fira Sans Medium" charset="1" panose="020B0603050000020004"/>
      <p:regular r:id="rId43"/>
    </p:embeddedFont>
    <p:embeddedFont>
      <p:font typeface="Fira Sans Medium Bold" charset="1" panose="020B0603050000020004"/>
      <p:regular r:id="rId44"/>
    </p:embeddedFont>
    <p:embeddedFont>
      <p:font typeface="Fira Sans Medium Italics" charset="1" panose="020B0603050000020004"/>
      <p:regular r:id="rId45"/>
    </p:embeddedFont>
    <p:embeddedFont>
      <p:font typeface="Fira Sans Medium Bold Italics" charset="1" panose="020B0703050000020004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slides/slide1.xml" Type="http://schemas.openxmlformats.org/officeDocument/2006/relationships/slide"/><Relationship Id="rId48" Target="slides/slide2.xml" Type="http://schemas.openxmlformats.org/officeDocument/2006/relationships/slide"/><Relationship Id="rId49" Target="slides/slide3.xml" Type="http://schemas.openxmlformats.org/officeDocument/2006/relationships/slide"/><Relationship Id="rId5" Target="tableStyles.xml" Type="http://schemas.openxmlformats.org/officeDocument/2006/relationships/tableStyles"/><Relationship Id="rId50" Target="slides/slide4.xml" Type="http://schemas.openxmlformats.org/officeDocument/2006/relationships/slide"/><Relationship Id="rId51" Target="slides/slide5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214323" y="5844600"/>
            <a:ext cx="7126437" cy="5139704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2847749" y="7175605"/>
            <a:ext cx="272850" cy="1382854"/>
            <a:chOff x="0" y="0"/>
            <a:chExt cx="363800" cy="1843806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363800" cy="1843806"/>
            </a:xfrm>
            <a:prstGeom prst="rect">
              <a:avLst/>
            </a:prstGeom>
          </p:spPr>
        </p:pic>
        <p:grpSp>
          <p:nvGrpSpPr>
            <p:cNvPr name="Group 6" id="6"/>
            <p:cNvGrpSpPr/>
            <p:nvPr/>
          </p:nvGrpSpPr>
          <p:grpSpPr>
            <a:xfrm rot="0">
              <a:off x="30827" y="28087"/>
              <a:ext cx="302146" cy="302146"/>
              <a:chOff x="0" y="0"/>
              <a:chExt cx="6350000" cy="635000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7CCCC"/>
              </a:solidFill>
            </p:spPr>
          </p:sp>
        </p:grpSp>
      </p:grpSp>
      <p:grpSp>
        <p:nvGrpSpPr>
          <p:cNvPr name="Group 8" id="8"/>
          <p:cNvGrpSpPr/>
          <p:nvPr/>
        </p:nvGrpSpPr>
        <p:grpSpPr>
          <a:xfrm rot="0">
            <a:off x="6123991" y="6324195"/>
            <a:ext cx="272850" cy="1382854"/>
            <a:chOff x="0" y="0"/>
            <a:chExt cx="363800" cy="1843806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363800" cy="1843806"/>
            </a:xfrm>
            <a:prstGeom prst="rect">
              <a:avLst/>
            </a:prstGeom>
          </p:spPr>
        </p:pic>
        <p:grpSp>
          <p:nvGrpSpPr>
            <p:cNvPr name="Group 10" id="10"/>
            <p:cNvGrpSpPr/>
            <p:nvPr/>
          </p:nvGrpSpPr>
          <p:grpSpPr>
            <a:xfrm rot="0">
              <a:off x="30827" y="28087"/>
              <a:ext cx="302146" cy="302146"/>
              <a:chOff x="0" y="0"/>
              <a:chExt cx="6350000" cy="63500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7CCCC"/>
              </a:solidFill>
            </p:spPr>
          </p:sp>
        </p:grp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337500" y="3679468"/>
            <a:ext cx="272850" cy="1382854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9265455" y="5153173"/>
            <a:ext cx="272850" cy="1382854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4764872" y="2189647"/>
            <a:ext cx="272850" cy="1382854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2936737" y="1355941"/>
            <a:ext cx="7134250" cy="1078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87"/>
              </a:lnSpc>
            </a:pPr>
            <a:r>
              <a:rPr lang="en-US" sz="6276">
                <a:solidFill>
                  <a:srgbClr val="FFFFFF"/>
                </a:solidFill>
                <a:latin typeface="Lato"/>
              </a:rPr>
              <a:t>Business Roadmap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58583" y="5706770"/>
            <a:ext cx="2123660" cy="407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1"/>
              </a:lnSpc>
            </a:pPr>
            <a:r>
              <a:rPr lang="en-US" sz="2315">
                <a:solidFill>
                  <a:srgbClr val="FFFFFF"/>
                </a:solidFill>
                <a:latin typeface="Lato Bold Bold"/>
              </a:rPr>
              <a:t>Token issue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098400" y="4816675"/>
            <a:ext cx="2324033" cy="407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1"/>
              </a:lnSpc>
            </a:pPr>
            <a:r>
              <a:rPr lang="en-US" sz="2315">
                <a:solidFill>
                  <a:srgbClr val="FFFFFF"/>
                </a:solidFill>
                <a:latin typeface="Lato Bold Bold"/>
              </a:rPr>
              <a:t>Token upgrade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519164" y="3678174"/>
            <a:ext cx="2123660" cy="407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1"/>
              </a:lnSpc>
            </a:pPr>
            <a:r>
              <a:rPr lang="en-US" sz="2315">
                <a:solidFill>
                  <a:srgbClr val="FFFFFF"/>
                </a:solidFill>
                <a:latin typeface="Lato Bold Bold"/>
              </a:rPr>
              <a:t>New protocol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372134" y="2169521"/>
            <a:ext cx="2123660" cy="407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1"/>
              </a:lnSpc>
            </a:pPr>
            <a:r>
              <a:rPr lang="en-US" sz="2315">
                <a:solidFill>
                  <a:srgbClr val="FFFFFF"/>
                </a:solidFill>
                <a:latin typeface="Lato Bold Bold"/>
              </a:rPr>
              <a:t>APP issue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844156" y="752545"/>
            <a:ext cx="2123660" cy="407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1"/>
              </a:lnSpc>
            </a:pPr>
            <a:r>
              <a:rPr lang="en-US" sz="2315">
                <a:solidFill>
                  <a:srgbClr val="FFFFFF"/>
                </a:solidFill>
                <a:latin typeface="Lato Bold Bold"/>
              </a:rPr>
              <a:t>Distribution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958583" y="6159853"/>
            <a:ext cx="1956308" cy="826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586">
                <a:solidFill>
                  <a:srgbClr val="FFFFFF"/>
                </a:solidFill>
                <a:latin typeface="Lato"/>
              </a:rPr>
              <a:t>Lorem ipsum dolor sit amet, consectetur adipiscing elit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098400" y="5269758"/>
            <a:ext cx="2001623" cy="826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586">
                <a:solidFill>
                  <a:srgbClr val="FFFFFF"/>
                </a:solidFill>
                <a:latin typeface="Lato"/>
              </a:rPr>
              <a:t>Lorem ipsum dolor sit amet, consectetur adipiscing elit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519164" y="4131257"/>
            <a:ext cx="1971771" cy="826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586">
                <a:solidFill>
                  <a:srgbClr val="FFFFFF"/>
                </a:solidFill>
                <a:latin typeface="Lato"/>
              </a:rPr>
              <a:t>Lorem ipsum dolor sit amet, consectetur adipiscing elit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372134" y="2622604"/>
            <a:ext cx="1964194" cy="826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586">
                <a:solidFill>
                  <a:srgbClr val="FFFFFF"/>
                </a:solidFill>
                <a:latin typeface="Lato"/>
              </a:rPr>
              <a:t>Lorem ipsum dolor sit amet, consectetur adipiscing elit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844156" y="1205628"/>
            <a:ext cx="1995119" cy="826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586">
                <a:solidFill>
                  <a:srgbClr val="FFFFFF"/>
                </a:solidFill>
                <a:latin typeface="Lato"/>
              </a:rPr>
              <a:t>Lorem ipsum dolor sit amet, consectetur adipiscing elit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935234" y="7137505"/>
            <a:ext cx="1979657" cy="298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26"/>
              </a:lnSpc>
            </a:pPr>
            <a:r>
              <a:rPr lang="en-US" sz="1733">
                <a:solidFill>
                  <a:srgbClr val="1EFFFF"/>
                </a:solidFill>
                <a:latin typeface="Lato"/>
              </a:rPr>
              <a:t>January          2023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098400" y="6264724"/>
            <a:ext cx="2158209" cy="298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26"/>
              </a:lnSpc>
            </a:pPr>
            <a:r>
              <a:rPr lang="en-US" sz="1733">
                <a:solidFill>
                  <a:srgbClr val="1EFFFF"/>
                </a:solidFill>
                <a:latin typeface="Lato"/>
              </a:rPr>
              <a:t>February          2023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495815" y="5105400"/>
            <a:ext cx="1995119" cy="298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26"/>
              </a:lnSpc>
            </a:pPr>
            <a:r>
              <a:rPr lang="en-US" sz="1733">
                <a:solidFill>
                  <a:srgbClr val="1EFFFF"/>
                </a:solidFill>
                <a:latin typeface="Lato"/>
              </a:rPr>
              <a:t>March          2023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372134" y="3611830"/>
            <a:ext cx="1964194" cy="298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26"/>
              </a:lnSpc>
            </a:pPr>
            <a:r>
              <a:rPr lang="en-US" sz="1733">
                <a:solidFill>
                  <a:srgbClr val="1EFFFF"/>
                </a:solidFill>
                <a:latin typeface="Lato"/>
              </a:rPr>
              <a:t>October          2023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844156" y="2135888"/>
            <a:ext cx="1995119" cy="298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26"/>
              </a:lnSpc>
            </a:pPr>
            <a:r>
              <a:rPr lang="en-US" sz="1733">
                <a:solidFill>
                  <a:srgbClr val="1EFFFF"/>
                </a:solidFill>
                <a:latin typeface="Lato"/>
              </a:rPr>
              <a:t>January          2024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3633533"/>
            <a:ext cx="16230600" cy="1874811"/>
          </a:xfrm>
          <a:prstGeom prst="rect">
            <a:avLst/>
          </a:prstGeom>
          <a:solidFill>
            <a:srgbClr val="F8F8F8"/>
          </a:solidFill>
        </p:spPr>
      </p:sp>
      <p:sp>
        <p:nvSpPr>
          <p:cNvPr name="AutoShape 3" id="3"/>
          <p:cNvSpPr/>
          <p:nvPr/>
        </p:nvSpPr>
        <p:spPr>
          <a:xfrm rot="0">
            <a:off x="1028700" y="7383489"/>
            <a:ext cx="16230600" cy="1874811"/>
          </a:xfrm>
          <a:prstGeom prst="rect">
            <a:avLst/>
          </a:prstGeom>
          <a:solidFill>
            <a:srgbClr val="F8F8F8"/>
          </a:solidFill>
        </p:spPr>
      </p:sp>
      <p:sp>
        <p:nvSpPr>
          <p:cNvPr name="AutoShape 4" id="4"/>
          <p:cNvSpPr/>
          <p:nvPr/>
        </p:nvSpPr>
        <p:spPr>
          <a:xfrm rot="0">
            <a:off x="1028700" y="2657834"/>
            <a:ext cx="16230600" cy="975699"/>
          </a:xfrm>
          <a:prstGeom prst="rect">
            <a:avLst/>
          </a:prstGeom>
          <a:solidFill>
            <a:srgbClr val="FF862F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1028700" y="1019175"/>
            <a:ext cx="12246831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00"/>
              </a:lnSpc>
            </a:pPr>
            <a:r>
              <a:rPr lang="en-US" sz="6000" u="none">
                <a:solidFill>
                  <a:srgbClr val="000000"/>
                </a:solidFill>
                <a:latin typeface="HK Grotesk Medium Bold"/>
              </a:rPr>
              <a:t>Product Roadmap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85704" y="4283318"/>
            <a:ext cx="2200210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00"/>
              </a:lnSpc>
            </a:pPr>
            <a:r>
              <a:rPr lang="en-US" sz="2000" u="none">
                <a:solidFill>
                  <a:srgbClr val="000000"/>
                </a:solidFill>
                <a:latin typeface="HK Grotesk Bold Bold"/>
              </a:rPr>
              <a:t>SOFTWARE DEVELOPMENT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85704" y="6131759"/>
            <a:ext cx="2200210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00"/>
              </a:lnSpc>
              <a:spcBef>
                <a:spcPct val="0"/>
              </a:spcBef>
            </a:pPr>
            <a:r>
              <a:rPr lang="en-US" sz="2000" u="none">
                <a:solidFill>
                  <a:srgbClr val="000000"/>
                </a:solidFill>
                <a:latin typeface="HK Grotesk Bold Bold"/>
              </a:rPr>
              <a:t>PLATFORM DESIGN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85704" y="8158970"/>
            <a:ext cx="1864340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00"/>
              </a:lnSpc>
              <a:spcBef>
                <a:spcPct val="0"/>
              </a:spcBef>
            </a:pPr>
            <a:r>
              <a:rPr lang="en-US" sz="2000" u="none">
                <a:solidFill>
                  <a:srgbClr val="000000"/>
                </a:solidFill>
                <a:latin typeface="HK Grotesk Bold Bold"/>
              </a:rPr>
              <a:t>MARKETING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862971" y="2983758"/>
            <a:ext cx="2244171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400"/>
              </a:lnSpc>
            </a:pPr>
            <a:r>
              <a:rPr lang="en-US" sz="2000" u="none">
                <a:solidFill>
                  <a:srgbClr val="FFFFFF"/>
                </a:solidFill>
                <a:latin typeface="HK Grotesk Bold Bold"/>
              </a:rPr>
              <a:t>1ST QUARTER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131667" y="2983758"/>
            <a:ext cx="2244171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400"/>
              </a:lnSpc>
            </a:pPr>
            <a:r>
              <a:rPr lang="en-US" sz="2000" u="none">
                <a:solidFill>
                  <a:srgbClr val="FFFFFF"/>
                </a:solidFill>
                <a:latin typeface="HK Grotesk Bold Bold"/>
              </a:rPr>
              <a:t>2ND QUARTER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400363" y="2983758"/>
            <a:ext cx="2244171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400"/>
              </a:lnSpc>
            </a:pPr>
            <a:r>
              <a:rPr lang="en-US" sz="2000" u="none">
                <a:solidFill>
                  <a:srgbClr val="FFFFFF"/>
                </a:solidFill>
                <a:latin typeface="HK Grotesk Bold Bold"/>
              </a:rPr>
              <a:t>3RD QUARTER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669059" y="2983758"/>
            <a:ext cx="2244171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400"/>
              </a:lnSpc>
            </a:pPr>
            <a:r>
              <a:rPr lang="en-US" sz="2000" u="none">
                <a:solidFill>
                  <a:srgbClr val="FFFFFF"/>
                </a:solidFill>
                <a:latin typeface="HK Grotesk Bold Bold"/>
              </a:rPr>
              <a:t>4TH QUARTER</a:t>
            </a:r>
          </a:p>
        </p:txBody>
      </p:sp>
      <p:sp>
        <p:nvSpPr>
          <p:cNvPr name="AutoShape 13" id="13"/>
          <p:cNvSpPr/>
          <p:nvPr/>
        </p:nvSpPr>
        <p:spPr>
          <a:xfrm rot="5400000">
            <a:off x="-2271533" y="5948542"/>
            <a:ext cx="6600466" cy="0"/>
          </a:xfrm>
          <a:prstGeom prst="line">
            <a:avLst/>
          </a:prstGeom>
          <a:ln cap="rnd" w="19050">
            <a:solidFill>
              <a:srgbClr val="FF862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5400000">
            <a:off x="13949542" y="5948542"/>
            <a:ext cx="6600466" cy="0"/>
          </a:xfrm>
          <a:prstGeom prst="line">
            <a:avLst/>
          </a:prstGeom>
          <a:ln cap="rnd" w="19050">
            <a:solidFill>
              <a:srgbClr val="FF862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0">
            <a:off x="1038225" y="9239250"/>
            <a:ext cx="16202025" cy="0"/>
          </a:xfrm>
          <a:prstGeom prst="line">
            <a:avLst/>
          </a:prstGeom>
          <a:ln cap="rnd" w="19050">
            <a:solidFill>
              <a:srgbClr val="FF862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6" id="16"/>
          <p:cNvSpPr txBox="true"/>
          <p:nvPr/>
        </p:nvSpPr>
        <p:spPr>
          <a:xfrm rot="0">
            <a:off x="1685704" y="2983758"/>
            <a:ext cx="1864340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</a:pPr>
            <a:r>
              <a:rPr lang="en-US" sz="2000" u="none">
                <a:solidFill>
                  <a:srgbClr val="FBFFA5"/>
                </a:solidFill>
                <a:latin typeface="HK Grotesk Bold Bold"/>
              </a:rPr>
              <a:t>TEAMS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4862971" y="4030499"/>
            <a:ext cx="4276266" cy="517385"/>
            <a:chOff x="0" y="0"/>
            <a:chExt cx="5701689" cy="689847"/>
          </a:xfrm>
        </p:grpSpPr>
        <p:sp>
          <p:nvSpPr>
            <p:cNvPr name="AutoShape 18" id="18"/>
            <p:cNvSpPr/>
            <p:nvPr/>
          </p:nvSpPr>
          <p:spPr>
            <a:xfrm rot="0">
              <a:off x="0" y="0"/>
              <a:ext cx="5701689" cy="689847"/>
            </a:xfrm>
            <a:prstGeom prst="rect">
              <a:avLst/>
            </a:prstGeom>
            <a:solidFill>
              <a:srgbClr val="FFE6BC"/>
            </a:solid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525793" y="153788"/>
              <a:ext cx="4551600" cy="372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>
                  <a:solidFill>
                    <a:srgbClr val="000000"/>
                  </a:solidFill>
                  <a:latin typeface="Open Sans Bold"/>
                </a:rPr>
                <a:t>Testing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8131667" y="4593992"/>
            <a:ext cx="2582896" cy="517385"/>
            <a:chOff x="0" y="0"/>
            <a:chExt cx="3443861" cy="689847"/>
          </a:xfrm>
        </p:grpSpPr>
        <p:sp>
          <p:nvSpPr>
            <p:cNvPr name="AutoShape 21" id="21"/>
            <p:cNvSpPr/>
            <p:nvPr/>
          </p:nvSpPr>
          <p:spPr>
            <a:xfrm rot="0">
              <a:off x="0" y="0"/>
              <a:ext cx="3443861" cy="689847"/>
            </a:xfrm>
            <a:prstGeom prst="rect">
              <a:avLst/>
            </a:prstGeom>
            <a:solidFill>
              <a:srgbClr val="FFE6BC"/>
            </a:solid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317583" y="153788"/>
              <a:ext cx="2749199" cy="372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>
                  <a:solidFill>
                    <a:srgbClr val="000000"/>
                  </a:solidFill>
                  <a:latin typeface="Open Sans Bold"/>
                </a:rPr>
                <a:t>Deployment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8131667" y="6492191"/>
            <a:ext cx="4136781" cy="517385"/>
            <a:chOff x="0" y="0"/>
            <a:chExt cx="5515708" cy="689847"/>
          </a:xfrm>
        </p:grpSpPr>
        <p:sp>
          <p:nvSpPr>
            <p:cNvPr name="AutoShape 24" id="24"/>
            <p:cNvSpPr/>
            <p:nvPr/>
          </p:nvSpPr>
          <p:spPr>
            <a:xfrm rot="0">
              <a:off x="0" y="0"/>
              <a:ext cx="5515708" cy="689847"/>
            </a:xfrm>
            <a:prstGeom prst="rect">
              <a:avLst/>
            </a:prstGeom>
            <a:solidFill>
              <a:srgbClr val="FFE6BC"/>
            </a:solid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508642" y="153788"/>
              <a:ext cx="4403134" cy="372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>
                  <a:solidFill>
                    <a:srgbClr val="000000"/>
                  </a:solidFill>
                  <a:latin typeface="Open Sans Bold"/>
                </a:rPr>
                <a:t>Implement Updates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9144000" y="7746360"/>
            <a:ext cx="3958494" cy="517385"/>
            <a:chOff x="0" y="0"/>
            <a:chExt cx="5277992" cy="689847"/>
          </a:xfrm>
        </p:grpSpPr>
        <p:sp>
          <p:nvSpPr>
            <p:cNvPr name="AutoShape 27" id="27"/>
            <p:cNvSpPr/>
            <p:nvPr/>
          </p:nvSpPr>
          <p:spPr>
            <a:xfrm rot="0">
              <a:off x="0" y="0"/>
              <a:ext cx="5277992" cy="689847"/>
            </a:xfrm>
            <a:prstGeom prst="rect">
              <a:avLst/>
            </a:prstGeom>
            <a:solidFill>
              <a:srgbClr val="FFE6BC"/>
            </a:solidFill>
          </p:spPr>
        </p:sp>
        <p:sp>
          <p:nvSpPr>
            <p:cNvPr name="TextBox 28" id="28"/>
            <p:cNvSpPr txBox="true"/>
            <p:nvPr/>
          </p:nvSpPr>
          <p:spPr>
            <a:xfrm rot="0">
              <a:off x="486721" y="153788"/>
              <a:ext cx="4213367" cy="372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>
                  <a:solidFill>
                    <a:srgbClr val="000000"/>
                  </a:solidFill>
                  <a:latin typeface="Open Sans Bold"/>
                </a:rPr>
                <a:t>Finalize Materials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2522448" y="8378045"/>
            <a:ext cx="4165079" cy="517385"/>
            <a:chOff x="0" y="0"/>
            <a:chExt cx="5553439" cy="689847"/>
          </a:xfrm>
        </p:grpSpPr>
        <p:sp>
          <p:nvSpPr>
            <p:cNvPr name="AutoShape 30" id="30"/>
            <p:cNvSpPr/>
            <p:nvPr/>
          </p:nvSpPr>
          <p:spPr>
            <a:xfrm rot="0">
              <a:off x="0" y="0"/>
              <a:ext cx="5553439" cy="689847"/>
            </a:xfrm>
            <a:prstGeom prst="rect">
              <a:avLst/>
            </a:prstGeom>
            <a:solidFill>
              <a:srgbClr val="FFE6BC"/>
            </a:solidFill>
          </p:spPr>
        </p:sp>
        <p:sp>
          <p:nvSpPr>
            <p:cNvPr name="TextBox 31" id="31"/>
            <p:cNvSpPr txBox="true"/>
            <p:nvPr/>
          </p:nvSpPr>
          <p:spPr>
            <a:xfrm rot="0">
              <a:off x="512121" y="153788"/>
              <a:ext cx="4433253" cy="372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>
                  <a:solidFill>
                    <a:srgbClr val="000000"/>
                  </a:solidFill>
                  <a:latin typeface="Open Sans Bold"/>
                </a:rPr>
                <a:t>Launch Campaigns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4862971" y="5882591"/>
            <a:ext cx="2646396" cy="517385"/>
            <a:chOff x="0" y="0"/>
            <a:chExt cx="3528528" cy="689847"/>
          </a:xfrm>
        </p:grpSpPr>
        <p:sp>
          <p:nvSpPr>
            <p:cNvPr name="AutoShape 33" id="33"/>
            <p:cNvSpPr/>
            <p:nvPr/>
          </p:nvSpPr>
          <p:spPr>
            <a:xfrm rot="0">
              <a:off x="0" y="0"/>
              <a:ext cx="3528528" cy="689847"/>
            </a:xfrm>
            <a:prstGeom prst="rect">
              <a:avLst/>
            </a:prstGeom>
            <a:solidFill>
              <a:srgbClr val="FFE6BC"/>
            </a:solidFill>
          </p:spPr>
        </p:sp>
        <p:sp>
          <p:nvSpPr>
            <p:cNvPr name="TextBox 34" id="34"/>
            <p:cNvSpPr txBox="true"/>
            <p:nvPr/>
          </p:nvSpPr>
          <p:spPr>
            <a:xfrm rot="0">
              <a:off x="325390" y="153788"/>
              <a:ext cx="2816788" cy="372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>
                  <a:solidFill>
                    <a:srgbClr val="000000"/>
                  </a:solidFill>
                  <a:latin typeface="Open Sans Bold"/>
                </a:rPr>
                <a:t>Approve Style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5018241" y="6641295"/>
            <a:ext cx="4386835" cy="0"/>
          </a:xfrm>
          <a:prstGeom prst="line">
            <a:avLst/>
          </a:prstGeom>
          <a:ln cap="flat" w="28575">
            <a:solidFill>
              <a:srgbClr val="CBCBC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5400000">
            <a:off x="8279126" y="6634151"/>
            <a:ext cx="4343972" cy="0"/>
          </a:xfrm>
          <a:prstGeom prst="line">
            <a:avLst/>
          </a:prstGeom>
          <a:ln cap="flat" w="28575">
            <a:solidFill>
              <a:srgbClr val="CBCBC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5400000">
            <a:off x="11584873" y="6634151"/>
            <a:ext cx="4343972" cy="0"/>
          </a:xfrm>
          <a:prstGeom prst="line">
            <a:avLst/>
          </a:prstGeom>
          <a:ln cap="flat" w="28575">
            <a:solidFill>
              <a:srgbClr val="CBCBC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5400000">
            <a:off x="14886701" y="6634151"/>
            <a:ext cx="4343972" cy="0"/>
          </a:xfrm>
          <a:prstGeom prst="line">
            <a:avLst/>
          </a:prstGeom>
          <a:ln cap="flat" w="28575">
            <a:solidFill>
              <a:srgbClr val="CBCBC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5400000">
            <a:off x="1723939" y="6648439"/>
            <a:ext cx="4372547" cy="0"/>
          </a:xfrm>
          <a:prstGeom prst="line">
            <a:avLst/>
          </a:prstGeom>
          <a:ln cap="flat" w="28575">
            <a:solidFill>
              <a:srgbClr val="CBCBC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3910212" y="4462165"/>
            <a:ext cx="4018582" cy="457210"/>
          </a:xfrm>
          <a:prstGeom prst="rect">
            <a:avLst/>
          </a:prstGeom>
          <a:solidFill>
            <a:srgbClr val="86C7ED"/>
          </a:solidFill>
        </p:spPr>
      </p:sp>
      <p:sp>
        <p:nvSpPr>
          <p:cNvPr name="AutoShape 8" id="8"/>
          <p:cNvSpPr/>
          <p:nvPr/>
        </p:nvSpPr>
        <p:spPr>
          <a:xfrm rot="0">
            <a:off x="4945307" y="5910156"/>
            <a:ext cx="4018582" cy="457210"/>
          </a:xfrm>
          <a:prstGeom prst="rect">
            <a:avLst/>
          </a:prstGeom>
          <a:solidFill>
            <a:srgbClr val="86C7ED"/>
          </a:solidFill>
        </p:spPr>
      </p:sp>
      <p:sp>
        <p:nvSpPr>
          <p:cNvPr name="AutoShape 9" id="9"/>
          <p:cNvSpPr/>
          <p:nvPr/>
        </p:nvSpPr>
        <p:spPr>
          <a:xfrm rot="0">
            <a:off x="9752565" y="7372434"/>
            <a:ext cx="4640882" cy="457210"/>
          </a:xfrm>
          <a:prstGeom prst="rect">
            <a:avLst/>
          </a:prstGeom>
          <a:solidFill>
            <a:srgbClr val="86C7ED"/>
          </a:solidFill>
        </p:spPr>
      </p:sp>
      <p:sp>
        <p:nvSpPr>
          <p:cNvPr name="AutoShape 10" id="10"/>
          <p:cNvSpPr/>
          <p:nvPr/>
        </p:nvSpPr>
        <p:spPr>
          <a:xfrm rot="0">
            <a:off x="7201926" y="4893922"/>
            <a:ext cx="4650585" cy="508117"/>
          </a:xfrm>
          <a:prstGeom prst="rect">
            <a:avLst/>
          </a:prstGeom>
          <a:solidFill>
            <a:srgbClr val="3886E1"/>
          </a:solidFill>
        </p:spPr>
      </p:sp>
      <p:sp>
        <p:nvSpPr>
          <p:cNvPr name="AutoShape 11" id="11"/>
          <p:cNvSpPr/>
          <p:nvPr/>
        </p:nvSpPr>
        <p:spPr>
          <a:xfrm rot="0">
            <a:off x="6325626" y="6341913"/>
            <a:ext cx="4650585" cy="508117"/>
          </a:xfrm>
          <a:prstGeom prst="rect">
            <a:avLst/>
          </a:prstGeom>
          <a:solidFill>
            <a:srgbClr val="3886E1"/>
          </a:solidFill>
        </p:spPr>
      </p:sp>
      <p:sp>
        <p:nvSpPr>
          <p:cNvPr name="AutoShape 12" id="12"/>
          <p:cNvSpPr/>
          <p:nvPr/>
        </p:nvSpPr>
        <p:spPr>
          <a:xfrm rot="0">
            <a:off x="12789926" y="7804191"/>
            <a:ext cx="3636398" cy="508117"/>
          </a:xfrm>
          <a:prstGeom prst="rect">
            <a:avLst/>
          </a:prstGeom>
          <a:solidFill>
            <a:srgbClr val="3886E1"/>
          </a:solidFill>
        </p:spPr>
      </p:sp>
      <p:sp>
        <p:nvSpPr>
          <p:cNvPr name="TextBox 13" id="13"/>
          <p:cNvSpPr txBox="true"/>
          <p:nvPr/>
        </p:nvSpPr>
        <p:spPr>
          <a:xfrm rot="0">
            <a:off x="1028700" y="4871085"/>
            <a:ext cx="2200210" cy="691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60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Fira Sans Medium"/>
              </a:rPr>
              <a:t>Software Development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6252257"/>
            <a:ext cx="2200210" cy="691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60"/>
              </a:lnSpc>
            </a:pPr>
            <a:r>
              <a:rPr lang="en-US" sz="2400">
                <a:solidFill>
                  <a:srgbClr val="000000"/>
                </a:solidFill>
                <a:latin typeface="Fira Sans Medium"/>
              </a:rPr>
              <a:t>Platform</a:t>
            </a:r>
          </a:p>
          <a:p>
            <a:pPr algn="l" marL="0" indent="0" lvl="0">
              <a:lnSpc>
                <a:spcPts val="27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Fira Sans Medium"/>
              </a:rPr>
              <a:t>Design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7929166"/>
            <a:ext cx="2200210" cy="348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Fira Sans Medium"/>
              </a:rPr>
              <a:t>Marketing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089123" y="4518423"/>
            <a:ext cx="3635423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19"/>
              </a:lnSpc>
              <a:spcBef>
                <a:spcPct val="0"/>
              </a:spcBef>
            </a:pPr>
            <a:r>
              <a:rPr lang="en-US" sz="1799" spc="8">
                <a:solidFill>
                  <a:srgbClr val="000000"/>
                </a:solidFill>
                <a:latin typeface="Fira Sans Medium"/>
              </a:rPr>
              <a:t>Testing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124218" y="5966414"/>
            <a:ext cx="3635423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19"/>
              </a:lnSpc>
              <a:spcBef>
                <a:spcPct val="0"/>
              </a:spcBef>
            </a:pPr>
            <a:r>
              <a:rPr lang="en-US" sz="1799" spc="8">
                <a:solidFill>
                  <a:srgbClr val="000000"/>
                </a:solidFill>
                <a:latin typeface="Fira Sans Medium"/>
              </a:rPr>
              <a:t>Approve Style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931476" y="7428692"/>
            <a:ext cx="4257723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19"/>
              </a:lnSpc>
              <a:spcBef>
                <a:spcPct val="0"/>
              </a:spcBef>
            </a:pPr>
            <a:r>
              <a:rPr lang="en-US" sz="1799" spc="8">
                <a:solidFill>
                  <a:srgbClr val="000000"/>
                </a:solidFill>
                <a:latin typeface="Fira Sans Medium"/>
              </a:rPr>
              <a:t>Finalize Materials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444964" y="4961747"/>
            <a:ext cx="4120532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19"/>
              </a:lnSpc>
              <a:spcBef>
                <a:spcPct val="0"/>
              </a:spcBef>
            </a:pPr>
            <a:r>
              <a:rPr lang="en-US" sz="1799" spc="8">
                <a:solidFill>
                  <a:srgbClr val="FFFFFF"/>
                </a:solidFill>
                <a:latin typeface="Fira Sans Medium"/>
              </a:rPr>
              <a:t>Deployment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568664" y="6409737"/>
            <a:ext cx="4120532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19"/>
              </a:lnSpc>
              <a:spcBef>
                <a:spcPct val="0"/>
              </a:spcBef>
            </a:pPr>
            <a:r>
              <a:rPr lang="en-US" sz="1799" spc="8">
                <a:solidFill>
                  <a:srgbClr val="FFFFFF"/>
                </a:solidFill>
                <a:latin typeface="Fira Sans Medium"/>
              </a:rPr>
              <a:t>Implement Updates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032964" y="7872016"/>
            <a:ext cx="3091832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19"/>
              </a:lnSpc>
              <a:spcBef>
                <a:spcPct val="0"/>
              </a:spcBef>
            </a:pPr>
            <a:r>
              <a:rPr lang="en-US" sz="1799" spc="8">
                <a:solidFill>
                  <a:srgbClr val="FFFFFF"/>
                </a:solidFill>
                <a:latin typeface="Fira Sans Medium"/>
              </a:rPr>
              <a:t>Launch Campaigns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00" y="2961232"/>
            <a:ext cx="1864340" cy="467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79"/>
              </a:lnSpc>
              <a:spcBef>
                <a:spcPct val="0"/>
              </a:spcBef>
            </a:pPr>
            <a:r>
              <a:rPr lang="en-US" sz="3199" u="none">
                <a:solidFill>
                  <a:srgbClr val="1836B2"/>
                </a:solidFill>
                <a:latin typeface="Fira Sans Medium Bold"/>
              </a:rPr>
              <a:t>Teams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8700" y="1028700"/>
            <a:ext cx="11851795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59"/>
              </a:lnSpc>
            </a:pPr>
            <a:r>
              <a:rPr lang="en-US" sz="5799">
                <a:solidFill>
                  <a:srgbClr val="1836B2"/>
                </a:solidFill>
                <a:latin typeface="Fira Sans Bold Bold"/>
              </a:rPr>
              <a:t>PRODUCT ROADMAP</a:t>
            </a:r>
          </a:p>
        </p:txBody>
      </p:sp>
      <p:sp>
        <p:nvSpPr>
          <p:cNvPr name="AutoShape 24" id="24"/>
          <p:cNvSpPr/>
          <p:nvPr/>
        </p:nvSpPr>
        <p:spPr>
          <a:xfrm rot="0">
            <a:off x="3895925" y="5895869"/>
            <a:ext cx="13177050" cy="0"/>
          </a:xfrm>
          <a:prstGeom prst="line">
            <a:avLst/>
          </a:prstGeom>
          <a:ln cap="flat" w="28575">
            <a:solidFill>
              <a:srgbClr val="CBCBC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 rot="0">
            <a:off x="3895925" y="7358147"/>
            <a:ext cx="13177050" cy="0"/>
          </a:xfrm>
          <a:prstGeom prst="line">
            <a:avLst/>
          </a:prstGeom>
          <a:ln cap="flat" w="28575">
            <a:solidFill>
              <a:srgbClr val="CBCBC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6" id="26"/>
          <p:cNvSpPr/>
          <p:nvPr/>
        </p:nvSpPr>
        <p:spPr>
          <a:xfrm rot="0">
            <a:off x="3895925" y="8820425"/>
            <a:ext cx="13177050" cy="0"/>
          </a:xfrm>
          <a:prstGeom prst="line">
            <a:avLst/>
          </a:prstGeom>
          <a:ln cap="flat" w="28575">
            <a:solidFill>
              <a:srgbClr val="CBCBC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7" id="27"/>
          <p:cNvSpPr/>
          <p:nvPr/>
        </p:nvSpPr>
        <p:spPr>
          <a:xfrm rot="0">
            <a:off x="3910212" y="4462165"/>
            <a:ext cx="13148475" cy="0"/>
          </a:xfrm>
          <a:prstGeom prst="line">
            <a:avLst/>
          </a:prstGeom>
          <a:ln cap="flat" w="28575">
            <a:solidFill>
              <a:srgbClr val="CBCBCB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8" id="28"/>
          <p:cNvGrpSpPr/>
          <p:nvPr/>
        </p:nvGrpSpPr>
        <p:grpSpPr>
          <a:xfrm rot="0">
            <a:off x="3654934" y="2767686"/>
            <a:ext cx="3796101" cy="845562"/>
            <a:chOff x="0" y="0"/>
            <a:chExt cx="24117736" cy="5372100"/>
          </a:xfrm>
        </p:grpSpPr>
        <p:sp>
          <p:nvSpPr>
            <p:cNvPr name="Freeform 29" id="29"/>
            <p:cNvSpPr/>
            <p:nvPr/>
          </p:nvSpPr>
          <p:spPr>
            <a:xfrm>
              <a:off x="0" y="0"/>
              <a:ext cx="24117736" cy="5372100"/>
            </a:xfrm>
            <a:custGeom>
              <a:avLst/>
              <a:gdLst/>
              <a:ahLst/>
              <a:cxnLst/>
              <a:rect r="r" b="b" t="t" l="l"/>
              <a:pathLst>
                <a:path h="5372100" w="24117736">
                  <a:moveTo>
                    <a:pt x="22567066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2567066" y="5372100"/>
                  </a:lnTo>
                  <a:lnTo>
                    <a:pt x="24117736" y="2686050"/>
                  </a:lnTo>
                  <a:lnTo>
                    <a:pt x="22567066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6954598" y="2767686"/>
            <a:ext cx="3796101" cy="845562"/>
            <a:chOff x="0" y="0"/>
            <a:chExt cx="24117736" cy="5372100"/>
          </a:xfrm>
        </p:grpSpPr>
        <p:sp>
          <p:nvSpPr>
            <p:cNvPr name="Freeform 31" id="31"/>
            <p:cNvSpPr/>
            <p:nvPr/>
          </p:nvSpPr>
          <p:spPr>
            <a:xfrm>
              <a:off x="0" y="0"/>
              <a:ext cx="24117736" cy="5372100"/>
            </a:xfrm>
            <a:custGeom>
              <a:avLst/>
              <a:gdLst/>
              <a:ahLst/>
              <a:cxnLst/>
              <a:rect r="r" b="b" t="t" l="l"/>
              <a:pathLst>
                <a:path h="5372100" w="24117736">
                  <a:moveTo>
                    <a:pt x="22567066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2567066" y="5372100"/>
                  </a:lnTo>
                  <a:lnTo>
                    <a:pt x="24117736" y="2686050"/>
                  </a:lnTo>
                  <a:lnTo>
                    <a:pt x="22567066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0211604" y="2767686"/>
            <a:ext cx="3796101" cy="845562"/>
            <a:chOff x="0" y="0"/>
            <a:chExt cx="24117736" cy="5372100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24117736" cy="5372100"/>
            </a:xfrm>
            <a:custGeom>
              <a:avLst/>
              <a:gdLst/>
              <a:ahLst/>
              <a:cxnLst/>
              <a:rect r="r" b="b" t="t" l="l"/>
              <a:pathLst>
                <a:path h="5372100" w="24117736">
                  <a:moveTo>
                    <a:pt x="22567066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2567066" y="5372100"/>
                  </a:lnTo>
                  <a:lnTo>
                    <a:pt x="24117736" y="2686050"/>
                  </a:lnTo>
                  <a:lnTo>
                    <a:pt x="22567066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3514540" y="2767686"/>
            <a:ext cx="3796101" cy="845562"/>
            <a:chOff x="0" y="0"/>
            <a:chExt cx="24117736" cy="5372100"/>
          </a:xfrm>
        </p:grpSpPr>
        <p:sp>
          <p:nvSpPr>
            <p:cNvPr name="Freeform 35" id="35"/>
            <p:cNvSpPr/>
            <p:nvPr/>
          </p:nvSpPr>
          <p:spPr>
            <a:xfrm>
              <a:off x="0" y="0"/>
              <a:ext cx="24117736" cy="5372100"/>
            </a:xfrm>
            <a:custGeom>
              <a:avLst/>
              <a:gdLst/>
              <a:ahLst/>
              <a:cxnLst/>
              <a:rect r="r" b="b" t="t" l="l"/>
              <a:pathLst>
                <a:path h="5372100" w="24117736">
                  <a:moveTo>
                    <a:pt x="22567066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2567066" y="5372100"/>
                  </a:lnTo>
                  <a:lnTo>
                    <a:pt x="24117736" y="2686050"/>
                  </a:lnTo>
                  <a:lnTo>
                    <a:pt x="22567066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</p:grpSp>
      <p:sp>
        <p:nvSpPr>
          <p:cNvPr name="TextBox 36" id="36"/>
          <p:cNvSpPr txBox="true"/>
          <p:nvPr/>
        </p:nvSpPr>
        <p:spPr>
          <a:xfrm rot="0">
            <a:off x="4372586" y="2947943"/>
            <a:ext cx="2372690" cy="467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79"/>
              </a:lnSpc>
              <a:spcBef>
                <a:spcPct val="0"/>
              </a:spcBef>
            </a:pPr>
            <a:r>
              <a:rPr lang="en-US" sz="3199" u="none">
                <a:solidFill>
                  <a:srgbClr val="FFFFFF"/>
                </a:solidFill>
                <a:latin typeface="Fira Sans Medium Bold"/>
              </a:rPr>
              <a:t>1st Quarter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556354" y="2961232"/>
            <a:ext cx="2372690" cy="467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79"/>
              </a:lnSpc>
              <a:spcBef>
                <a:spcPct val="0"/>
              </a:spcBef>
            </a:pPr>
            <a:r>
              <a:rPr lang="en-US" sz="3199" u="none">
                <a:solidFill>
                  <a:srgbClr val="FFFFFF"/>
                </a:solidFill>
                <a:latin typeface="Fira Sans Medium Bold"/>
              </a:rPr>
              <a:t>2nd Quarter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750699" y="2961232"/>
            <a:ext cx="2372690" cy="467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79"/>
              </a:lnSpc>
              <a:spcBef>
                <a:spcPct val="0"/>
              </a:spcBef>
            </a:pPr>
            <a:r>
              <a:rPr lang="en-US" sz="3199" u="none">
                <a:solidFill>
                  <a:srgbClr val="FFFFFF"/>
                </a:solidFill>
                <a:latin typeface="Fira Sans Medium Bold"/>
              </a:rPr>
              <a:t>3rd Quarter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4053634" y="2961232"/>
            <a:ext cx="2372690" cy="467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79"/>
              </a:lnSpc>
              <a:spcBef>
                <a:spcPct val="0"/>
              </a:spcBef>
            </a:pPr>
            <a:r>
              <a:rPr lang="en-US" sz="3199">
                <a:solidFill>
                  <a:srgbClr val="FFFFFF"/>
                </a:solidFill>
                <a:latin typeface="Fira Sans Medium Bold"/>
              </a:rPr>
              <a:t>4th</a:t>
            </a:r>
            <a:r>
              <a:rPr lang="en-US" sz="3199" u="none">
                <a:solidFill>
                  <a:srgbClr val="FFFFFF"/>
                </a:solidFill>
                <a:latin typeface="Fira Sans Medium Bold"/>
              </a:rPr>
              <a:t> Quarter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34133" t="0" r="32402" b="92326"/>
          <a:stretch>
            <a:fillRect/>
          </a:stretch>
        </p:blipFill>
        <p:spPr>
          <a:xfrm flipH="false" flipV="false" rot="-276173">
            <a:off x="-267914" y="7126924"/>
            <a:ext cx="18750609" cy="429988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7346689">
            <a:off x="4554644" y="4088364"/>
            <a:ext cx="10492836" cy="292487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29985">
            <a:off x="1181186" y="8663874"/>
            <a:ext cx="3729534" cy="84380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785528">
            <a:off x="5187430" y="7525945"/>
            <a:ext cx="1641997" cy="37150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151607">
            <a:off x="8554613" y="8334805"/>
            <a:ext cx="1716079" cy="38826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-135003">
            <a:off x="14707211" y="7712954"/>
            <a:ext cx="1980881" cy="44817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29985">
            <a:off x="10061938" y="9159911"/>
            <a:ext cx="3409294" cy="771353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rcRect l="42007" t="14747" r="47567" b="39525"/>
          <a:stretch>
            <a:fillRect/>
          </a:stretch>
        </p:blipFill>
        <p:spPr>
          <a:xfrm flipH="false" flipV="false" rot="-4582254">
            <a:off x="528555" y="7427282"/>
            <a:ext cx="1839358" cy="3085769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rcRect l="42007" t="14747" r="47567" b="39525"/>
          <a:stretch>
            <a:fillRect/>
          </a:stretch>
        </p:blipFill>
        <p:spPr>
          <a:xfrm flipH="false" flipV="false" rot="-5541612">
            <a:off x="3557312" y="6490086"/>
            <a:ext cx="1854445" cy="3111079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rcRect l="42007" t="14747" r="47567" b="39525"/>
          <a:stretch>
            <a:fillRect/>
          </a:stretch>
        </p:blipFill>
        <p:spPr>
          <a:xfrm flipH="false" flipV="false" rot="-3352254">
            <a:off x="6881906" y="6254244"/>
            <a:ext cx="1839358" cy="3085769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rcRect l="41970" t="14206" r="47632" b="38935"/>
          <a:stretch>
            <a:fillRect/>
          </a:stretch>
        </p:blipFill>
        <p:spPr>
          <a:xfrm flipH="false" flipV="false" rot="-5737372">
            <a:off x="13096056" y="6756241"/>
            <a:ext cx="1849320" cy="3188012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1918895" y="7655676"/>
            <a:ext cx="2062221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EFFFF"/>
                </a:solidFill>
                <a:latin typeface="Play"/>
              </a:rPr>
              <a:t>January        2023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061701" y="6324346"/>
            <a:ext cx="1941502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EFFFF"/>
                </a:solidFill>
                <a:latin typeface="Play"/>
              </a:rPr>
              <a:t>January        2024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268876" y="7068666"/>
            <a:ext cx="1941502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EFFFF"/>
                </a:solidFill>
                <a:latin typeface="Play"/>
              </a:rPr>
              <a:t>January        2025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611861" y="6565695"/>
            <a:ext cx="1941502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EFFFF"/>
                </a:solidFill>
                <a:latin typeface="Play"/>
              </a:rPr>
              <a:t>January        2027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5908565" y="6411636"/>
            <a:ext cx="247773" cy="1284056"/>
            <a:chOff x="0" y="0"/>
            <a:chExt cx="330364" cy="1712074"/>
          </a:xfrm>
        </p:grpSpPr>
        <p:sp>
          <p:nvSpPr>
            <p:cNvPr name="AutoShape 19" id="19"/>
            <p:cNvSpPr/>
            <p:nvPr/>
          </p:nvSpPr>
          <p:spPr>
            <a:xfrm rot="-5416219">
              <a:off x="-536161" y="961746"/>
              <a:ext cx="1402686" cy="0"/>
            </a:xfrm>
            <a:prstGeom prst="line">
              <a:avLst/>
            </a:prstGeom>
            <a:ln cap="flat" w="24166">
              <a:solidFill>
                <a:srgbClr val="5087D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20" id="20"/>
            <p:cNvGrpSpPr/>
            <p:nvPr/>
          </p:nvGrpSpPr>
          <p:grpSpPr>
            <a:xfrm rot="-16219">
              <a:off x="97355" y="1638573"/>
              <a:ext cx="135654" cy="73182"/>
              <a:chOff x="0" y="0"/>
              <a:chExt cx="812800" cy="438483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320787" y="0"/>
                <a:ext cx="171226" cy="438483"/>
              </a:xfrm>
              <a:custGeom>
                <a:avLst/>
                <a:gdLst/>
                <a:ahLst/>
                <a:cxnLst/>
                <a:rect r="r" b="b" t="t" l="l"/>
                <a:pathLst>
                  <a:path h="438483" w="171226">
                    <a:moveTo>
                      <a:pt x="85613" y="0"/>
                    </a:moveTo>
                    <a:cubicBezTo>
                      <a:pt x="171226" y="133624"/>
                      <a:pt x="171226" y="304859"/>
                      <a:pt x="85613" y="438483"/>
                    </a:cubicBezTo>
                    <a:cubicBezTo>
                      <a:pt x="0" y="304859"/>
                      <a:pt x="0" y="133624"/>
                      <a:pt x="85613" y="0"/>
                    </a:cubicBezTo>
                    <a:close/>
                  </a:path>
                </a:pathLst>
              </a:custGeom>
              <a:solidFill>
                <a:srgbClr val="5087D0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77222" lIns="77222" bIns="77222" rIns="77222"/>
              <a:lstStyle/>
              <a:p>
                <a:pPr algn="ctr">
                  <a:lnSpc>
                    <a:spcPts val="2141"/>
                  </a:lnSpc>
                </a:pPr>
              </a:p>
            </p:txBody>
          </p:sp>
        </p:grpSp>
        <p:pic>
          <p:nvPicPr>
            <p:cNvPr name="Picture 23" id="23"/>
            <p:cNvPicPr>
              <a:picLocks noChangeAspect="true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7322834">
              <a:off x="45331" y="45331"/>
              <a:ext cx="239702" cy="239702"/>
            </a:xfrm>
            <a:prstGeom prst="rect">
              <a:avLst/>
            </a:prstGeom>
          </p:spPr>
        </p:pic>
      </p:grpSp>
      <p:grpSp>
        <p:nvGrpSpPr>
          <p:cNvPr name="Group 24" id="24"/>
          <p:cNvGrpSpPr/>
          <p:nvPr/>
        </p:nvGrpSpPr>
        <p:grpSpPr>
          <a:xfrm rot="0">
            <a:off x="9115741" y="7155957"/>
            <a:ext cx="247773" cy="1284056"/>
            <a:chOff x="0" y="0"/>
            <a:chExt cx="330364" cy="1712074"/>
          </a:xfrm>
        </p:grpSpPr>
        <p:sp>
          <p:nvSpPr>
            <p:cNvPr name="AutoShape 25" id="25"/>
            <p:cNvSpPr/>
            <p:nvPr/>
          </p:nvSpPr>
          <p:spPr>
            <a:xfrm rot="-5416219">
              <a:off x="-536161" y="961746"/>
              <a:ext cx="1402686" cy="0"/>
            </a:xfrm>
            <a:prstGeom prst="line">
              <a:avLst/>
            </a:prstGeom>
            <a:ln cap="flat" w="24166">
              <a:solidFill>
                <a:srgbClr val="5087D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26" id="26"/>
            <p:cNvGrpSpPr/>
            <p:nvPr/>
          </p:nvGrpSpPr>
          <p:grpSpPr>
            <a:xfrm rot="-16219">
              <a:off x="97355" y="1638573"/>
              <a:ext cx="135654" cy="73182"/>
              <a:chOff x="0" y="0"/>
              <a:chExt cx="812800" cy="438483"/>
            </a:xfrm>
          </p:grpSpPr>
          <p:sp>
            <p:nvSpPr>
              <p:cNvPr name="Freeform 27" id="27"/>
              <p:cNvSpPr/>
              <p:nvPr/>
            </p:nvSpPr>
            <p:spPr>
              <a:xfrm>
                <a:off x="320787" y="0"/>
                <a:ext cx="171226" cy="438483"/>
              </a:xfrm>
              <a:custGeom>
                <a:avLst/>
                <a:gdLst/>
                <a:ahLst/>
                <a:cxnLst/>
                <a:rect r="r" b="b" t="t" l="l"/>
                <a:pathLst>
                  <a:path h="438483" w="171226">
                    <a:moveTo>
                      <a:pt x="85613" y="0"/>
                    </a:moveTo>
                    <a:cubicBezTo>
                      <a:pt x="171226" y="133624"/>
                      <a:pt x="171226" y="304859"/>
                      <a:pt x="85613" y="438483"/>
                    </a:cubicBezTo>
                    <a:cubicBezTo>
                      <a:pt x="0" y="304859"/>
                      <a:pt x="0" y="133624"/>
                      <a:pt x="85613" y="0"/>
                    </a:cubicBezTo>
                    <a:close/>
                  </a:path>
                </a:pathLst>
              </a:custGeom>
              <a:solidFill>
                <a:srgbClr val="5087D0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77222" lIns="77222" bIns="77222" rIns="77222"/>
              <a:lstStyle/>
              <a:p>
                <a:pPr algn="ctr">
                  <a:lnSpc>
                    <a:spcPts val="2141"/>
                  </a:lnSpc>
                </a:pPr>
              </a:p>
            </p:txBody>
          </p:sp>
        </p:grpSp>
        <p:pic>
          <p:nvPicPr>
            <p:cNvPr name="Picture 29" id="29"/>
            <p:cNvPicPr>
              <a:picLocks noChangeAspect="true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7322834">
              <a:off x="45331" y="45331"/>
              <a:ext cx="239702" cy="239702"/>
            </a:xfrm>
            <a:prstGeom prst="rect">
              <a:avLst/>
            </a:prstGeom>
          </p:spPr>
        </p:pic>
      </p:grpSp>
      <p:grpSp>
        <p:nvGrpSpPr>
          <p:cNvPr name="Group 30" id="30"/>
          <p:cNvGrpSpPr/>
          <p:nvPr/>
        </p:nvGrpSpPr>
        <p:grpSpPr>
          <a:xfrm rot="0">
            <a:off x="15458726" y="6652986"/>
            <a:ext cx="247773" cy="1284056"/>
            <a:chOff x="0" y="0"/>
            <a:chExt cx="330364" cy="1712074"/>
          </a:xfrm>
        </p:grpSpPr>
        <p:sp>
          <p:nvSpPr>
            <p:cNvPr name="AutoShape 31" id="31"/>
            <p:cNvSpPr/>
            <p:nvPr/>
          </p:nvSpPr>
          <p:spPr>
            <a:xfrm rot="-5416219">
              <a:off x="-536161" y="961746"/>
              <a:ext cx="1402686" cy="0"/>
            </a:xfrm>
            <a:prstGeom prst="line">
              <a:avLst/>
            </a:prstGeom>
            <a:ln cap="flat" w="24166">
              <a:solidFill>
                <a:srgbClr val="5087D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32" id="32"/>
            <p:cNvGrpSpPr/>
            <p:nvPr/>
          </p:nvGrpSpPr>
          <p:grpSpPr>
            <a:xfrm rot="-16219">
              <a:off x="97355" y="1638573"/>
              <a:ext cx="135654" cy="73182"/>
              <a:chOff x="0" y="0"/>
              <a:chExt cx="812800" cy="438483"/>
            </a:xfrm>
          </p:grpSpPr>
          <p:sp>
            <p:nvSpPr>
              <p:cNvPr name="Freeform 33" id="33"/>
              <p:cNvSpPr/>
              <p:nvPr/>
            </p:nvSpPr>
            <p:spPr>
              <a:xfrm>
                <a:off x="320787" y="0"/>
                <a:ext cx="171226" cy="438483"/>
              </a:xfrm>
              <a:custGeom>
                <a:avLst/>
                <a:gdLst/>
                <a:ahLst/>
                <a:cxnLst/>
                <a:rect r="r" b="b" t="t" l="l"/>
                <a:pathLst>
                  <a:path h="438483" w="171226">
                    <a:moveTo>
                      <a:pt x="85613" y="0"/>
                    </a:moveTo>
                    <a:cubicBezTo>
                      <a:pt x="171226" y="133624"/>
                      <a:pt x="171226" y="304859"/>
                      <a:pt x="85613" y="438483"/>
                    </a:cubicBezTo>
                    <a:cubicBezTo>
                      <a:pt x="0" y="304859"/>
                      <a:pt x="0" y="133624"/>
                      <a:pt x="85613" y="0"/>
                    </a:cubicBezTo>
                    <a:close/>
                  </a:path>
                </a:pathLst>
              </a:custGeom>
              <a:solidFill>
                <a:srgbClr val="5087D0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77222" lIns="77222" bIns="77222" rIns="77222"/>
              <a:lstStyle/>
              <a:p>
                <a:pPr algn="ctr">
                  <a:lnSpc>
                    <a:spcPts val="2141"/>
                  </a:lnSpc>
                </a:pPr>
              </a:p>
            </p:txBody>
          </p:sp>
        </p:grpSp>
        <p:pic>
          <p:nvPicPr>
            <p:cNvPr name="Picture 35" id="35"/>
            <p:cNvPicPr>
              <a:picLocks noChangeAspect="true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7322834">
              <a:off x="45331" y="45331"/>
              <a:ext cx="239702" cy="239702"/>
            </a:xfrm>
            <a:prstGeom prst="rect">
              <a:avLst/>
            </a:prstGeom>
          </p:spPr>
        </p:pic>
      </p:grpSp>
      <p:grpSp>
        <p:nvGrpSpPr>
          <p:cNvPr name="Group 36" id="36"/>
          <p:cNvGrpSpPr/>
          <p:nvPr/>
        </p:nvGrpSpPr>
        <p:grpSpPr>
          <a:xfrm rot="0">
            <a:off x="2854059" y="7771088"/>
            <a:ext cx="191894" cy="1265033"/>
            <a:chOff x="0" y="0"/>
            <a:chExt cx="255859" cy="1686711"/>
          </a:xfrm>
        </p:grpSpPr>
        <p:grpSp>
          <p:nvGrpSpPr>
            <p:cNvPr name="Group 37" id="37"/>
            <p:cNvGrpSpPr/>
            <p:nvPr/>
          </p:nvGrpSpPr>
          <p:grpSpPr>
            <a:xfrm rot="-7961">
              <a:off x="299" y="295"/>
              <a:ext cx="255262" cy="258273"/>
              <a:chOff x="0" y="0"/>
              <a:chExt cx="621165" cy="628494"/>
            </a:xfrm>
          </p:grpSpPr>
          <p:sp>
            <p:nvSpPr>
              <p:cNvPr name="Freeform 38" id="38"/>
              <p:cNvSpPr/>
              <p:nvPr/>
            </p:nvSpPr>
            <p:spPr>
              <a:xfrm>
                <a:off x="161884" y="0"/>
                <a:ext cx="297398" cy="628494"/>
              </a:xfrm>
              <a:custGeom>
                <a:avLst/>
                <a:gdLst/>
                <a:ahLst/>
                <a:cxnLst/>
                <a:rect r="r" b="b" t="t" l="l"/>
                <a:pathLst>
                  <a:path h="628494" w="297398">
                    <a:moveTo>
                      <a:pt x="148699" y="0"/>
                    </a:moveTo>
                    <a:cubicBezTo>
                      <a:pt x="242828" y="77192"/>
                      <a:pt x="297398" y="192514"/>
                      <a:pt x="297398" y="314247"/>
                    </a:cubicBezTo>
                    <a:cubicBezTo>
                      <a:pt x="297398" y="435980"/>
                      <a:pt x="242828" y="551302"/>
                      <a:pt x="148699" y="628494"/>
                    </a:cubicBezTo>
                    <a:cubicBezTo>
                      <a:pt x="54569" y="551302"/>
                      <a:pt x="0" y="435980"/>
                      <a:pt x="0" y="314247"/>
                    </a:cubicBezTo>
                    <a:cubicBezTo>
                      <a:pt x="0" y="192514"/>
                      <a:pt x="54569" y="77192"/>
                      <a:pt x="148699" y="0"/>
                    </a:cubicBezTo>
                    <a:close/>
                  </a:path>
                </a:pathLst>
              </a:custGeom>
              <a:solidFill>
                <a:srgbClr val="1EFFFF"/>
              </a:solidFill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77222" lIns="77222" bIns="77222" rIns="77222"/>
              <a:lstStyle/>
              <a:p>
                <a:pPr algn="ctr">
                  <a:lnSpc>
                    <a:spcPts val="2141"/>
                  </a:lnSpc>
                </a:pPr>
              </a:p>
            </p:txBody>
          </p:sp>
        </p:grpSp>
        <p:sp>
          <p:nvSpPr>
            <p:cNvPr name="AutoShape 40" id="40"/>
            <p:cNvSpPr/>
            <p:nvPr/>
          </p:nvSpPr>
          <p:spPr>
            <a:xfrm rot="-5416219">
              <a:off x="-573413" y="936382"/>
              <a:ext cx="1402686" cy="0"/>
            </a:xfrm>
            <a:prstGeom prst="line">
              <a:avLst/>
            </a:prstGeom>
            <a:ln cap="flat" w="24166">
              <a:solidFill>
                <a:srgbClr val="1EFFFF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41" id="41"/>
            <p:cNvGrpSpPr/>
            <p:nvPr/>
          </p:nvGrpSpPr>
          <p:grpSpPr>
            <a:xfrm rot="-16219">
              <a:off x="60102" y="1613209"/>
              <a:ext cx="135654" cy="73182"/>
              <a:chOff x="0" y="0"/>
              <a:chExt cx="812800" cy="438483"/>
            </a:xfrm>
          </p:grpSpPr>
          <p:sp>
            <p:nvSpPr>
              <p:cNvPr name="Freeform 42" id="42"/>
              <p:cNvSpPr/>
              <p:nvPr/>
            </p:nvSpPr>
            <p:spPr>
              <a:xfrm>
                <a:off x="320787" y="0"/>
                <a:ext cx="171226" cy="438483"/>
              </a:xfrm>
              <a:custGeom>
                <a:avLst/>
                <a:gdLst/>
                <a:ahLst/>
                <a:cxnLst/>
                <a:rect r="r" b="b" t="t" l="l"/>
                <a:pathLst>
                  <a:path h="438483" w="171226">
                    <a:moveTo>
                      <a:pt x="85613" y="0"/>
                    </a:moveTo>
                    <a:cubicBezTo>
                      <a:pt x="171226" y="133624"/>
                      <a:pt x="171226" y="304859"/>
                      <a:pt x="85613" y="438483"/>
                    </a:cubicBezTo>
                    <a:cubicBezTo>
                      <a:pt x="0" y="304859"/>
                      <a:pt x="0" y="133624"/>
                      <a:pt x="85613" y="0"/>
                    </a:cubicBezTo>
                    <a:close/>
                  </a:path>
                </a:pathLst>
              </a:custGeom>
              <a:solidFill>
                <a:srgbClr val="1EFFFF"/>
              </a:soli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77222" lIns="77222" bIns="77222" rIns="77222"/>
              <a:lstStyle/>
              <a:p>
                <a:pPr algn="ctr">
                  <a:lnSpc>
                    <a:spcPts val="2141"/>
                  </a:lnSpc>
                </a:pPr>
              </a:p>
            </p:txBody>
          </p:sp>
        </p:grpSp>
      </p:grpSp>
      <p:grpSp>
        <p:nvGrpSpPr>
          <p:cNvPr name="Group 44" id="44"/>
          <p:cNvGrpSpPr/>
          <p:nvPr/>
        </p:nvGrpSpPr>
        <p:grpSpPr>
          <a:xfrm rot="0">
            <a:off x="16783754" y="-323442"/>
            <a:ext cx="1894194" cy="1894194"/>
            <a:chOff x="0" y="0"/>
            <a:chExt cx="812800" cy="812800"/>
          </a:xfrm>
        </p:grpSpPr>
        <p:sp>
          <p:nvSpPr>
            <p:cNvPr name="Freeform 45" id="4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AB7E4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31180" lIns="31180" bIns="31180" rIns="31180"/>
            <a:lstStyle/>
            <a:p>
              <a:pPr algn="ctr">
                <a:lnSpc>
                  <a:spcPts val="1632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47" id="47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68055" y="-639141"/>
            <a:ext cx="2525592" cy="2525592"/>
          </a:xfrm>
          <a:prstGeom prst="rect">
            <a:avLst/>
          </a:prstGeom>
        </p:spPr>
      </p:pic>
      <p:pic>
        <p:nvPicPr>
          <p:cNvPr name="Picture 48" id="48"/>
          <p:cNvPicPr>
            <a:picLocks noChangeAspect="true"/>
          </p:cNvPicPr>
          <p:nvPr/>
        </p:nvPicPr>
        <p:blipFill>
          <a:blip r:embed="rId8"/>
          <a:srcRect l="41966" t="14398" r="47557" b="39095"/>
          <a:stretch>
            <a:fillRect/>
          </a:stretch>
        </p:blipFill>
        <p:spPr>
          <a:xfrm flipH="false" flipV="false" rot="-3050727">
            <a:off x="10149674" y="7106809"/>
            <a:ext cx="1837874" cy="3120681"/>
          </a:xfrm>
          <a:prstGeom prst="rect">
            <a:avLst/>
          </a:prstGeom>
        </p:spPr>
      </p:pic>
      <p:sp>
        <p:nvSpPr>
          <p:cNvPr name="TextBox 49" id="49"/>
          <p:cNvSpPr txBox="true"/>
          <p:nvPr/>
        </p:nvSpPr>
        <p:spPr>
          <a:xfrm rot="0">
            <a:off x="11533029" y="8108825"/>
            <a:ext cx="1941502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EFFFF"/>
                </a:solidFill>
                <a:latin typeface="Play"/>
              </a:rPr>
              <a:t>January        2026</a:t>
            </a:r>
          </a:p>
        </p:txBody>
      </p:sp>
      <p:grpSp>
        <p:nvGrpSpPr>
          <p:cNvPr name="Group 50" id="50"/>
          <p:cNvGrpSpPr/>
          <p:nvPr/>
        </p:nvGrpSpPr>
        <p:grpSpPr>
          <a:xfrm rot="0">
            <a:off x="12379894" y="8196115"/>
            <a:ext cx="247773" cy="1284056"/>
            <a:chOff x="0" y="0"/>
            <a:chExt cx="330364" cy="1712074"/>
          </a:xfrm>
        </p:grpSpPr>
        <p:sp>
          <p:nvSpPr>
            <p:cNvPr name="AutoShape 51" id="51"/>
            <p:cNvSpPr/>
            <p:nvPr/>
          </p:nvSpPr>
          <p:spPr>
            <a:xfrm rot="-5416219">
              <a:off x="-536161" y="961746"/>
              <a:ext cx="1402686" cy="0"/>
            </a:xfrm>
            <a:prstGeom prst="line">
              <a:avLst/>
            </a:prstGeom>
            <a:ln cap="flat" w="24166">
              <a:solidFill>
                <a:srgbClr val="5087D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52" id="52"/>
            <p:cNvGrpSpPr/>
            <p:nvPr/>
          </p:nvGrpSpPr>
          <p:grpSpPr>
            <a:xfrm rot="-16219">
              <a:off x="97355" y="1638573"/>
              <a:ext cx="135654" cy="73182"/>
              <a:chOff x="0" y="0"/>
              <a:chExt cx="812800" cy="438483"/>
            </a:xfrm>
          </p:grpSpPr>
          <p:sp>
            <p:nvSpPr>
              <p:cNvPr name="Freeform 53" id="53"/>
              <p:cNvSpPr/>
              <p:nvPr/>
            </p:nvSpPr>
            <p:spPr>
              <a:xfrm>
                <a:off x="320787" y="0"/>
                <a:ext cx="171226" cy="438483"/>
              </a:xfrm>
              <a:custGeom>
                <a:avLst/>
                <a:gdLst/>
                <a:ahLst/>
                <a:cxnLst/>
                <a:rect r="r" b="b" t="t" l="l"/>
                <a:pathLst>
                  <a:path h="438483" w="171226">
                    <a:moveTo>
                      <a:pt x="85613" y="0"/>
                    </a:moveTo>
                    <a:cubicBezTo>
                      <a:pt x="171226" y="133624"/>
                      <a:pt x="171226" y="304859"/>
                      <a:pt x="85613" y="438483"/>
                    </a:cubicBezTo>
                    <a:cubicBezTo>
                      <a:pt x="0" y="304859"/>
                      <a:pt x="0" y="133624"/>
                      <a:pt x="85613" y="0"/>
                    </a:cubicBezTo>
                    <a:close/>
                  </a:path>
                </a:pathLst>
              </a:custGeom>
              <a:solidFill>
                <a:srgbClr val="5087D0"/>
              </a:solidFill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77222" lIns="77222" bIns="77222" rIns="77222"/>
              <a:lstStyle/>
              <a:p>
                <a:pPr algn="ctr">
                  <a:lnSpc>
                    <a:spcPts val="2141"/>
                  </a:lnSpc>
                </a:pPr>
              </a:p>
            </p:txBody>
          </p:sp>
        </p:grpSp>
        <p:pic>
          <p:nvPicPr>
            <p:cNvPr name="Picture 55" id="55"/>
            <p:cNvPicPr>
              <a:picLocks noChangeAspect="true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7322834">
              <a:off x="45331" y="45331"/>
              <a:ext cx="239702" cy="239702"/>
            </a:xfrm>
            <a:prstGeom prst="rect">
              <a:avLst/>
            </a:prstGeom>
          </p:spPr>
        </p:pic>
      </p:grpSp>
      <p:sp>
        <p:nvSpPr>
          <p:cNvPr name="TextBox 56" id="56"/>
          <p:cNvSpPr txBox="true"/>
          <p:nvPr/>
        </p:nvSpPr>
        <p:spPr>
          <a:xfrm rot="0">
            <a:off x="1918895" y="6420839"/>
            <a:ext cx="2009539" cy="39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Play Bold"/>
              </a:rPr>
              <a:t>Stage 1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5061701" y="5086350"/>
            <a:ext cx="2009539" cy="39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Play Bold"/>
              </a:rPr>
              <a:t>Stage 2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8268876" y="5830670"/>
            <a:ext cx="2009539" cy="39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Play Bold"/>
              </a:rPr>
              <a:t>Stage 3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1533029" y="6870829"/>
            <a:ext cx="2009539" cy="39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Play Bold"/>
              </a:rPr>
              <a:t>Stage 4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4611861" y="5327700"/>
            <a:ext cx="2009539" cy="39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Play Bold"/>
              </a:rPr>
              <a:t>Stage 5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918895" y="6860123"/>
            <a:ext cx="2593057" cy="735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61"/>
              </a:lnSpc>
            </a:pPr>
            <a:r>
              <a:rPr lang="en-US" sz="1401">
                <a:solidFill>
                  <a:srgbClr val="FFFFFF"/>
                </a:solidFill>
                <a:latin typeface="Play"/>
              </a:rPr>
              <a:t>Lorem ipsum dolor sit amet, consectetur adipiscing elit, sed do eiusmod tempor incididunt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5061701" y="5525634"/>
            <a:ext cx="2593057" cy="735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61"/>
              </a:lnSpc>
            </a:pPr>
            <a:r>
              <a:rPr lang="en-US" sz="1401">
                <a:solidFill>
                  <a:srgbClr val="FFFFFF"/>
                </a:solidFill>
                <a:latin typeface="Play"/>
              </a:rPr>
              <a:t>Lorem ipsum dolor sit amet, consectetur adipiscing elit, sed do eiusmod tempor incididunt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8268876" y="6269954"/>
            <a:ext cx="2593057" cy="735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61"/>
              </a:lnSpc>
            </a:pPr>
            <a:r>
              <a:rPr lang="en-US" sz="1401">
                <a:solidFill>
                  <a:srgbClr val="FFFFFF"/>
                </a:solidFill>
                <a:latin typeface="Play"/>
              </a:rPr>
              <a:t>Lorem ipsum dolor sit amet, consectetur adipiscing elit, sed do eiusmod tempor incididunt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1533029" y="7310113"/>
            <a:ext cx="2593057" cy="735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61"/>
              </a:lnSpc>
            </a:pPr>
            <a:r>
              <a:rPr lang="en-US" sz="1401">
                <a:solidFill>
                  <a:srgbClr val="FFFFFF"/>
                </a:solidFill>
                <a:latin typeface="Play"/>
              </a:rPr>
              <a:t>Lorem ipsum dolor sit amet, consectetur adipiscing elit, sed do eiusmod tempor incididunt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4611861" y="5766983"/>
            <a:ext cx="2593057" cy="735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61"/>
              </a:lnSpc>
            </a:pPr>
            <a:r>
              <a:rPr lang="en-US" sz="1401">
                <a:solidFill>
                  <a:srgbClr val="FFFFFF"/>
                </a:solidFill>
                <a:latin typeface="Play"/>
              </a:rPr>
              <a:t>Lorem ipsum dolor sit amet, consectetur adipiscing elit, sed do eiusmod tempor incididunt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6507524" y="1769678"/>
            <a:ext cx="4354409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Play"/>
              </a:rPr>
              <a:t>BUSINESS ROADMAP</a:t>
            </a:r>
          </a:p>
        </p:txBody>
      </p:sp>
      <p:grpSp>
        <p:nvGrpSpPr>
          <p:cNvPr name="Group 67" id="67"/>
          <p:cNvGrpSpPr/>
          <p:nvPr/>
        </p:nvGrpSpPr>
        <p:grpSpPr>
          <a:xfrm rot="0">
            <a:off x="1918895" y="1028700"/>
            <a:ext cx="3191322" cy="3364686"/>
            <a:chOff x="0" y="0"/>
            <a:chExt cx="840513" cy="886172"/>
          </a:xfrm>
        </p:grpSpPr>
        <p:sp>
          <p:nvSpPr>
            <p:cNvPr name="Freeform 68" id="68"/>
            <p:cNvSpPr/>
            <p:nvPr/>
          </p:nvSpPr>
          <p:spPr>
            <a:xfrm>
              <a:off x="0" y="0"/>
              <a:ext cx="840513" cy="886172"/>
            </a:xfrm>
            <a:custGeom>
              <a:avLst/>
              <a:gdLst/>
              <a:ahLst/>
              <a:cxnLst/>
              <a:rect r="r" b="b" t="t" l="l"/>
              <a:pathLst>
                <a:path h="886172" w="840513">
                  <a:moveTo>
                    <a:pt x="36389" y="0"/>
                  </a:moveTo>
                  <a:lnTo>
                    <a:pt x="804124" y="0"/>
                  </a:lnTo>
                  <a:cubicBezTo>
                    <a:pt x="824221" y="0"/>
                    <a:pt x="840513" y="16292"/>
                    <a:pt x="840513" y="36389"/>
                  </a:cubicBezTo>
                  <a:lnTo>
                    <a:pt x="840513" y="849783"/>
                  </a:lnTo>
                  <a:cubicBezTo>
                    <a:pt x="840513" y="869881"/>
                    <a:pt x="824221" y="886172"/>
                    <a:pt x="804124" y="886172"/>
                  </a:cubicBezTo>
                  <a:lnTo>
                    <a:pt x="36389" y="886172"/>
                  </a:lnTo>
                  <a:cubicBezTo>
                    <a:pt x="16292" y="886172"/>
                    <a:pt x="0" y="869881"/>
                    <a:pt x="0" y="849783"/>
                  </a:cubicBezTo>
                  <a:lnTo>
                    <a:pt x="0" y="36389"/>
                  </a:lnTo>
                  <a:cubicBezTo>
                    <a:pt x="0" y="16292"/>
                    <a:pt x="16292" y="0"/>
                    <a:pt x="36389" y="0"/>
                  </a:cubicBezTo>
                  <a:close/>
                </a:path>
              </a:pathLst>
            </a:custGeom>
            <a:solidFill>
              <a:srgbClr val="386CB4">
                <a:alpha val="40000"/>
              </a:srgbClr>
            </a:solidFill>
            <a:ln w="19050">
              <a:solidFill>
                <a:srgbClr val="6AB7E4">
                  <a:alpha val="40000"/>
                </a:srgbClr>
              </a:solidFill>
            </a:ln>
          </p:spPr>
        </p:sp>
        <p:sp>
          <p:nvSpPr>
            <p:cNvPr name="TextBox 69" id="69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76"/>
                </a:lnSpc>
              </a:pP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2107929" y="1171072"/>
            <a:ext cx="949934" cy="949934"/>
            <a:chOff x="0" y="0"/>
            <a:chExt cx="812800" cy="812800"/>
          </a:xfrm>
        </p:grpSpPr>
        <p:sp>
          <p:nvSpPr>
            <p:cNvPr name="Freeform 71" id="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2" id="72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37649" lIns="37649" bIns="37649" rIns="37649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73" id="73"/>
          <p:cNvSpPr txBox="true"/>
          <p:nvPr/>
        </p:nvSpPr>
        <p:spPr>
          <a:xfrm rot="0">
            <a:off x="3218739" y="1412539"/>
            <a:ext cx="1688230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E6E6E6"/>
                </a:solidFill>
                <a:latin typeface="Play"/>
              </a:rPr>
              <a:t>Your Logo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2107929" y="2262081"/>
            <a:ext cx="2877042" cy="349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8"/>
              </a:lnSpc>
            </a:pPr>
            <a:r>
              <a:rPr lang="en-US" sz="1998">
                <a:solidFill>
                  <a:srgbClr val="FFFFFF"/>
                </a:solidFill>
                <a:latin typeface="Play Bold"/>
              </a:rPr>
              <a:t>History of the Company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2107929" y="2659328"/>
            <a:ext cx="2947188" cy="626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E6E6E6"/>
                </a:solidFill>
                <a:latin typeface="Play"/>
              </a:rPr>
              <a:t>Lorem ipsum dolor sit amet, consectetur adipiscing elit, sed do eiusmod tempor incididunt.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2107929" y="3394532"/>
            <a:ext cx="2947188" cy="626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E6E6E6"/>
                </a:solidFill>
                <a:latin typeface="Play"/>
              </a:rPr>
              <a:t>Lorem ipsum dolor sit amet, consectetur adipiscing elit, sed do eiusmod tempor incididunt.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8288000" cy="3576913"/>
          </a:xfrm>
          <a:prstGeom prst="rect">
            <a:avLst/>
          </a:prstGeom>
          <a:solidFill>
            <a:srgbClr val="FFB923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037197" y="1015453"/>
            <a:ext cx="917726" cy="934721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5400000">
            <a:off x="4354169" y="6709544"/>
            <a:ext cx="6293837" cy="0"/>
          </a:xfrm>
          <a:prstGeom prst="line">
            <a:avLst/>
          </a:prstGeom>
          <a:ln cap="flat" w="28575">
            <a:solidFill>
              <a:srgbClr val="CBCBC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5400000">
            <a:off x="7945044" y="6709544"/>
            <a:ext cx="6293837" cy="0"/>
          </a:xfrm>
          <a:prstGeom prst="line">
            <a:avLst/>
          </a:prstGeom>
          <a:ln cap="flat" w="28575">
            <a:solidFill>
              <a:srgbClr val="CBCBC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5400000">
            <a:off x="11535919" y="6709544"/>
            <a:ext cx="6293837" cy="0"/>
          </a:xfrm>
          <a:prstGeom prst="line">
            <a:avLst/>
          </a:prstGeom>
          <a:ln cap="flat" w="28575">
            <a:solidFill>
              <a:srgbClr val="CBCBC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5400000">
            <a:off x="763294" y="6709544"/>
            <a:ext cx="6293837" cy="0"/>
          </a:xfrm>
          <a:prstGeom prst="line">
            <a:avLst/>
          </a:prstGeom>
          <a:ln cap="flat" w="28575">
            <a:solidFill>
              <a:srgbClr val="CBCBC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3910212" y="4118277"/>
            <a:ext cx="3852048" cy="547320"/>
          </a:xfrm>
          <a:prstGeom prst="rect">
            <a:avLst/>
          </a:prstGeom>
          <a:solidFill>
            <a:srgbClr val="FDF1DB"/>
          </a:solidFill>
        </p:spPr>
      </p:sp>
      <p:sp>
        <p:nvSpPr>
          <p:cNvPr name="AutoShape 9" id="9"/>
          <p:cNvSpPr/>
          <p:nvPr/>
        </p:nvSpPr>
        <p:spPr>
          <a:xfrm rot="0">
            <a:off x="4887240" y="6176511"/>
            <a:ext cx="4036029" cy="547320"/>
          </a:xfrm>
          <a:prstGeom prst="rect">
            <a:avLst/>
          </a:prstGeom>
          <a:solidFill>
            <a:srgbClr val="FDF1DB"/>
          </a:solidFill>
        </p:spPr>
      </p:sp>
      <p:sp>
        <p:nvSpPr>
          <p:cNvPr name="AutoShape 10" id="10"/>
          <p:cNvSpPr/>
          <p:nvPr/>
        </p:nvSpPr>
        <p:spPr>
          <a:xfrm rot="0">
            <a:off x="9730192" y="8213699"/>
            <a:ext cx="5841403" cy="547320"/>
          </a:xfrm>
          <a:prstGeom prst="rect">
            <a:avLst/>
          </a:prstGeom>
          <a:solidFill>
            <a:srgbClr val="FDF1DB"/>
          </a:solidFill>
        </p:spPr>
      </p:sp>
      <p:sp>
        <p:nvSpPr>
          <p:cNvPr name="AutoShape 11" id="11"/>
          <p:cNvSpPr/>
          <p:nvPr/>
        </p:nvSpPr>
        <p:spPr>
          <a:xfrm rot="0">
            <a:off x="6834389" y="4653685"/>
            <a:ext cx="4700235" cy="547320"/>
          </a:xfrm>
          <a:prstGeom prst="rect">
            <a:avLst/>
          </a:prstGeom>
          <a:solidFill>
            <a:srgbClr val="FDD78E"/>
          </a:solidFill>
        </p:spPr>
      </p:sp>
      <p:sp>
        <p:nvSpPr>
          <p:cNvPr name="AutoShape 12" id="12"/>
          <p:cNvSpPr/>
          <p:nvPr/>
        </p:nvSpPr>
        <p:spPr>
          <a:xfrm rot="0">
            <a:off x="6531700" y="6723831"/>
            <a:ext cx="5859927" cy="547320"/>
          </a:xfrm>
          <a:prstGeom prst="rect">
            <a:avLst/>
          </a:prstGeom>
          <a:solidFill>
            <a:srgbClr val="FDD78E"/>
          </a:solidFill>
        </p:spPr>
      </p:sp>
      <p:sp>
        <p:nvSpPr>
          <p:cNvPr name="AutoShape 13" id="13"/>
          <p:cNvSpPr/>
          <p:nvPr/>
        </p:nvSpPr>
        <p:spPr>
          <a:xfrm rot="0">
            <a:off x="13121350" y="8749106"/>
            <a:ext cx="5166650" cy="547320"/>
          </a:xfrm>
          <a:prstGeom prst="rect">
            <a:avLst/>
          </a:prstGeom>
          <a:solidFill>
            <a:srgbClr val="FDD78E"/>
          </a:solidFill>
        </p:spPr>
      </p:sp>
      <p:sp>
        <p:nvSpPr>
          <p:cNvPr name="AutoShape 14" id="14"/>
          <p:cNvSpPr/>
          <p:nvPr/>
        </p:nvSpPr>
        <p:spPr>
          <a:xfrm rot="0">
            <a:off x="3895925" y="5655809"/>
            <a:ext cx="14392075" cy="0"/>
          </a:xfrm>
          <a:prstGeom prst="line">
            <a:avLst/>
          </a:prstGeom>
          <a:ln cap="flat" w="28575">
            <a:solidFill>
              <a:srgbClr val="CBCBC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0">
            <a:off x="3895925" y="7763279"/>
            <a:ext cx="14392075" cy="0"/>
          </a:xfrm>
          <a:prstGeom prst="line">
            <a:avLst/>
          </a:prstGeom>
          <a:ln cap="flat" w="28575">
            <a:solidFill>
              <a:srgbClr val="CBCBC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6" id="16"/>
          <p:cNvSpPr txBox="true"/>
          <p:nvPr/>
        </p:nvSpPr>
        <p:spPr>
          <a:xfrm rot="0">
            <a:off x="1028700" y="4305628"/>
            <a:ext cx="2200210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499" u="none">
                <a:solidFill>
                  <a:srgbClr val="000000"/>
                </a:solidFill>
                <a:latin typeface="Clear Sans Regular"/>
              </a:rPr>
              <a:t>Software Development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6369819"/>
            <a:ext cx="2200210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499" u="none">
                <a:solidFill>
                  <a:srgbClr val="000000"/>
                </a:solidFill>
                <a:latin typeface="Clear Sans Regular"/>
              </a:rPr>
              <a:t>Platform</a:t>
            </a:r>
          </a:p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499" u="none">
                <a:solidFill>
                  <a:srgbClr val="000000"/>
                </a:solidFill>
                <a:latin typeface="Clear Sans Regular"/>
              </a:rPr>
              <a:t>Design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8578850"/>
            <a:ext cx="2200210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499" u="none">
                <a:solidFill>
                  <a:srgbClr val="000000"/>
                </a:solidFill>
                <a:latin typeface="Clear Sans Regular"/>
              </a:rPr>
              <a:t>Marketing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102927" y="4195009"/>
            <a:ext cx="3412448" cy="352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1"/>
              </a:lnSpc>
              <a:spcBef>
                <a:spcPct val="0"/>
              </a:spcBef>
            </a:pPr>
            <a:r>
              <a:rPr lang="en-US" sz="2001" spc="10">
                <a:solidFill>
                  <a:srgbClr val="000000"/>
                </a:solidFill>
                <a:latin typeface="Clear Sans Regular Bold"/>
              </a:rPr>
              <a:t>TESTING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113241" y="6254831"/>
            <a:ext cx="3536142" cy="349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1"/>
              </a:lnSpc>
              <a:spcBef>
                <a:spcPct val="0"/>
              </a:spcBef>
            </a:pPr>
            <a:r>
              <a:rPr lang="en-US" sz="2001" spc="10" u="none">
                <a:solidFill>
                  <a:srgbClr val="000000"/>
                </a:solidFill>
                <a:latin typeface="Clear Sans Regular Bold"/>
              </a:rPr>
              <a:t>APPROVE STYLE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905038" y="8290430"/>
            <a:ext cx="5433779" cy="352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1"/>
              </a:lnSpc>
              <a:spcBef>
                <a:spcPct val="0"/>
              </a:spcBef>
            </a:pPr>
            <a:r>
              <a:rPr lang="en-US" sz="2001" spc="10" u="none">
                <a:solidFill>
                  <a:srgbClr val="000000"/>
                </a:solidFill>
                <a:latin typeface="Clear Sans Regular Bold"/>
              </a:rPr>
              <a:t>FINALIZE MATERIALS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014300" y="4720892"/>
            <a:ext cx="4332137" cy="352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1"/>
              </a:lnSpc>
              <a:spcBef>
                <a:spcPct val="0"/>
              </a:spcBef>
            </a:pPr>
            <a:r>
              <a:rPr lang="en-US" sz="2001" spc="10" u="none">
                <a:solidFill>
                  <a:srgbClr val="000000"/>
                </a:solidFill>
                <a:latin typeface="Clear Sans Regular Bold"/>
              </a:rPr>
              <a:t>DEPLOYMENT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794057" y="6791038"/>
            <a:ext cx="5338839" cy="352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1"/>
              </a:lnSpc>
              <a:spcBef>
                <a:spcPct val="0"/>
              </a:spcBef>
            </a:pPr>
            <a:r>
              <a:rPr lang="en-US" sz="2001" spc="10" u="none">
                <a:solidFill>
                  <a:srgbClr val="000000"/>
                </a:solidFill>
                <a:latin typeface="Clear Sans Regular Bold"/>
              </a:rPr>
              <a:t>IMPLEMENT UPDATES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280254" y="8825838"/>
            <a:ext cx="4800243" cy="352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1"/>
              </a:lnSpc>
              <a:spcBef>
                <a:spcPct val="0"/>
              </a:spcBef>
            </a:pPr>
            <a:r>
              <a:rPr lang="en-US" sz="2001" spc="10" u="none">
                <a:solidFill>
                  <a:srgbClr val="000000"/>
                </a:solidFill>
                <a:latin typeface="Clear Sans Regular Bold"/>
              </a:rPr>
              <a:t>LAUNCH CAMPAIGN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28700" y="2623083"/>
            <a:ext cx="1864340" cy="458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79"/>
              </a:lnSpc>
              <a:spcBef>
                <a:spcPct val="0"/>
              </a:spcBef>
            </a:pPr>
            <a:r>
              <a:rPr lang="en-US" sz="3199" u="none">
                <a:solidFill>
                  <a:srgbClr val="FFFFFF"/>
                </a:solidFill>
                <a:latin typeface="Hammersmith One Bold"/>
              </a:rPr>
              <a:t>Teams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178084" y="2609795"/>
            <a:ext cx="2776514" cy="458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79"/>
              </a:lnSpc>
              <a:spcBef>
                <a:spcPct val="0"/>
              </a:spcBef>
            </a:pPr>
            <a:r>
              <a:rPr lang="en-US" sz="3199" u="none">
                <a:solidFill>
                  <a:srgbClr val="FFFFFF"/>
                </a:solidFill>
                <a:latin typeface="Hammersmith One Bold"/>
              </a:rPr>
              <a:t>1st Quarter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346436" y="2609795"/>
            <a:ext cx="2776514" cy="458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79"/>
              </a:lnSpc>
              <a:spcBef>
                <a:spcPct val="0"/>
              </a:spcBef>
            </a:pPr>
            <a:r>
              <a:rPr lang="en-US" sz="3199">
                <a:solidFill>
                  <a:srgbClr val="FFFFFF"/>
                </a:solidFill>
                <a:latin typeface="Hammersmith One Bold"/>
              </a:rPr>
              <a:t>3rd</a:t>
            </a:r>
            <a:r>
              <a:rPr lang="en-US" sz="3199" u="none">
                <a:solidFill>
                  <a:srgbClr val="FFFFFF"/>
                </a:solidFill>
                <a:latin typeface="Hammersmith One Bold"/>
              </a:rPr>
              <a:t> Quarter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762260" y="2609795"/>
            <a:ext cx="2776514" cy="458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79"/>
              </a:lnSpc>
              <a:spcBef>
                <a:spcPct val="0"/>
              </a:spcBef>
            </a:pPr>
            <a:r>
              <a:rPr lang="en-US" sz="3199">
                <a:solidFill>
                  <a:srgbClr val="FFFFFF"/>
                </a:solidFill>
                <a:latin typeface="Hammersmith One Bold"/>
              </a:rPr>
              <a:t>2nd</a:t>
            </a:r>
            <a:r>
              <a:rPr lang="en-US" sz="3199" u="none">
                <a:solidFill>
                  <a:srgbClr val="FFFFFF"/>
                </a:solidFill>
                <a:latin typeface="Hammersmith One Bold"/>
              </a:rPr>
              <a:t> Quarter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4930613" y="2609795"/>
            <a:ext cx="2776514" cy="458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79"/>
              </a:lnSpc>
              <a:spcBef>
                <a:spcPct val="0"/>
              </a:spcBef>
            </a:pPr>
            <a:r>
              <a:rPr lang="en-US" sz="3199">
                <a:solidFill>
                  <a:srgbClr val="FFFFFF"/>
                </a:solidFill>
                <a:latin typeface="Hammersmith One Bold"/>
              </a:rPr>
              <a:t>4th</a:t>
            </a:r>
            <a:r>
              <a:rPr lang="en-US" sz="3199" u="none">
                <a:solidFill>
                  <a:srgbClr val="FFFFFF"/>
                </a:solidFill>
                <a:latin typeface="Hammersmith One Bold"/>
              </a:rPr>
              <a:t> Quarter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746217" y="1146390"/>
            <a:ext cx="13514566" cy="83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479"/>
              </a:lnSpc>
            </a:pPr>
            <a:r>
              <a:rPr lang="en-US" sz="5999">
                <a:solidFill>
                  <a:srgbClr val="FFFFFF"/>
                </a:solidFill>
                <a:latin typeface="Hammersmith One Bold"/>
              </a:rPr>
              <a:t>Ondev Apps Roadmap</a:t>
            </a:r>
          </a:p>
        </p:txBody>
      </p:sp>
      <p:pic>
        <p:nvPicPr>
          <p:cNvPr name="Picture 31" id="3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0" t="21264" r="6241" b="76607"/>
          <a:stretch>
            <a:fillRect/>
          </a:stretch>
        </p:blipFill>
        <p:spPr>
          <a:xfrm flipH="false" flipV="false" rot="0">
            <a:off x="0" y="9870750"/>
            <a:ext cx="18308415" cy="416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DAFayE5MmSo</dc:identifier>
  <dcterms:modified xsi:type="dcterms:W3CDTF">2011-08-01T06:04:30Z</dcterms:modified>
  <cp:revision>1</cp:revision>
</cp:coreProperties>
</file>