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arlow Bold" charset="1" panose="00000800000000000000"/>
      <p:regular r:id="rId10"/>
    </p:embeddedFont>
    <p:embeddedFont>
      <p:font typeface="Barlow Bold Bold" charset="1" panose="00000900000000000000"/>
      <p:regular r:id="rId11"/>
    </p:embeddedFont>
    <p:embeddedFont>
      <p:font typeface="Barlow Bold Italics" charset="1" panose="00000800000000000000"/>
      <p:regular r:id="rId12"/>
    </p:embeddedFont>
    <p:embeddedFont>
      <p:font typeface="Barlow Bold Bold Italics" charset="1" panose="00000900000000000000"/>
      <p:regular r:id="rId13"/>
    </p:embeddedFont>
    <p:embeddedFont>
      <p:font typeface="Barlow Medium" charset="1" panose="00000600000000000000"/>
      <p:regular r:id="rId14"/>
    </p:embeddedFont>
    <p:embeddedFont>
      <p:font typeface="Barlow Medium Bold" charset="1" panose="00000700000000000000"/>
      <p:regular r:id="rId15"/>
    </p:embeddedFont>
    <p:embeddedFont>
      <p:font typeface="Barlow Medium Italics" charset="1" panose="00000600000000000000"/>
      <p:regular r:id="rId16"/>
    </p:embeddedFont>
    <p:embeddedFont>
      <p:font typeface="Barlow Medium Bold Italics" charset="1" panose="000007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7.png" Type="http://schemas.openxmlformats.org/officeDocument/2006/relationships/image"/><Relationship Id="rId11" Target="../media/image58.svg" Type="http://schemas.openxmlformats.org/officeDocument/2006/relationships/image"/><Relationship Id="rId12" Target="../media/image53.png" Type="http://schemas.openxmlformats.org/officeDocument/2006/relationships/image"/><Relationship Id="rId13" Target="../media/image54.svg" Type="http://schemas.openxmlformats.org/officeDocument/2006/relationships/image"/><Relationship Id="rId14" Target="../media/image59.png" Type="http://schemas.openxmlformats.org/officeDocument/2006/relationships/image"/><Relationship Id="rId15" Target="../media/image60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55.png" Type="http://schemas.openxmlformats.org/officeDocument/2006/relationships/image"/><Relationship Id="rId7" Target="../media/image5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17.png" Type="http://schemas.openxmlformats.org/officeDocument/2006/relationships/image"/><Relationship Id="rId15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23.png" Type="http://schemas.openxmlformats.org/officeDocument/2006/relationships/image"/><Relationship Id="rId13" Target="../media/image24.svg" Type="http://schemas.openxmlformats.org/officeDocument/2006/relationships/image"/><Relationship Id="rId14" Target="../media/image25.png" Type="http://schemas.openxmlformats.org/officeDocument/2006/relationships/image"/><Relationship Id="rId15" Target="../media/image26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svg" Type="http://schemas.openxmlformats.org/officeDocument/2006/relationships/image"/><Relationship Id="rId12" Target="../media/image31.png" Type="http://schemas.openxmlformats.org/officeDocument/2006/relationships/image"/><Relationship Id="rId13" Target="../media/image32.svg" Type="http://schemas.openxmlformats.org/officeDocument/2006/relationships/image"/><Relationship Id="rId14" Target="../media/image33.png" Type="http://schemas.openxmlformats.org/officeDocument/2006/relationships/image"/><Relationship Id="rId15" Target="../media/image3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png" Type="http://schemas.openxmlformats.org/officeDocument/2006/relationships/image"/><Relationship Id="rId11" Target="../media/image40.svg" Type="http://schemas.openxmlformats.org/officeDocument/2006/relationships/image"/><Relationship Id="rId12" Target="../media/image41.png" Type="http://schemas.openxmlformats.org/officeDocument/2006/relationships/image"/><Relationship Id="rId13" Target="../media/image42.svg" Type="http://schemas.openxmlformats.org/officeDocument/2006/relationships/image"/><Relationship Id="rId14" Target="../media/image43.png" Type="http://schemas.openxmlformats.org/officeDocument/2006/relationships/image"/><Relationship Id="rId15" Target="../media/image44.svg" Type="http://schemas.openxmlformats.org/officeDocument/2006/relationships/image"/><Relationship Id="rId16" Target="../media/image45.png" Type="http://schemas.openxmlformats.org/officeDocument/2006/relationships/image"/><Relationship Id="rId17" Target="../media/image46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37.png" Type="http://schemas.openxmlformats.org/officeDocument/2006/relationships/image"/><Relationship Id="rId9" Target="../media/image38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png" Type="http://schemas.openxmlformats.org/officeDocument/2006/relationships/image"/><Relationship Id="rId11" Target="../media/image50.svg" Type="http://schemas.openxmlformats.org/officeDocument/2006/relationships/image"/><Relationship Id="rId12" Target="../media/image51.png" Type="http://schemas.openxmlformats.org/officeDocument/2006/relationships/image"/><Relationship Id="rId13" Target="../media/image52.svg" Type="http://schemas.openxmlformats.org/officeDocument/2006/relationships/image"/><Relationship Id="rId14" Target="../media/image53.png" Type="http://schemas.openxmlformats.org/officeDocument/2006/relationships/image"/><Relationship Id="rId15" Target="../media/image5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47.png" Type="http://schemas.openxmlformats.org/officeDocument/2006/relationships/image"/><Relationship Id="rId9" Target="../media/image4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39669" y="3340946"/>
            <a:ext cx="3811178" cy="1395984"/>
            <a:chOff x="0" y="0"/>
            <a:chExt cx="1990168" cy="728972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990168" cy="728972"/>
            </a:xfrm>
            <a:custGeom>
              <a:avLst/>
              <a:gdLst/>
              <a:ahLst/>
              <a:cxnLst/>
              <a:rect r="r" b="b" t="t" l="l"/>
              <a:pathLst>
                <a:path h="728972" w="1990168">
                  <a:moveTo>
                    <a:pt x="1865708" y="728972"/>
                  </a:moveTo>
                  <a:lnTo>
                    <a:pt x="124460" y="728972"/>
                  </a:lnTo>
                  <a:cubicBezTo>
                    <a:pt x="55880" y="728972"/>
                    <a:pt x="0" y="673092"/>
                    <a:pt x="0" y="6045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65708" y="0"/>
                  </a:lnTo>
                  <a:cubicBezTo>
                    <a:pt x="1934288" y="0"/>
                    <a:pt x="1990168" y="55880"/>
                    <a:pt x="1990168" y="124460"/>
                  </a:cubicBezTo>
                  <a:lnTo>
                    <a:pt x="1990168" y="604512"/>
                  </a:lnTo>
                  <a:cubicBezTo>
                    <a:pt x="1990168" y="673092"/>
                    <a:pt x="1934288" y="728972"/>
                    <a:pt x="1865708" y="728972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039669" y="2450649"/>
            <a:ext cx="3811178" cy="695830"/>
            <a:chOff x="0" y="0"/>
            <a:chExt cx="3617122" cy="6604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3617121" cy="660400"/>
            </a:xfrm>
            <a:custGeom>
              <a:avLst/>
              <a:gdLst/>
              <a:ahLst/>
              <a:cxnLst/>
              <a:rect r="r" b="b" t="t" l="l"/>
              <a:pathLst>
                <a:path h="660400" w="3617121">
                  <a:moveTo>
                    <a:pt x="349266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92662" y="0"/>
                  </a:lnTo>
                  <a:cubicBezTo>
                    <a:pt x="3561242" y="0"/>
                    <a:pt x="3617121" y="55880"/>
                    <a:pt x="3617121" y="124460"/>
                  </a:cubicBezTo>
                  <a:lnTo>
                    <a:pt x="3617121" y="535940"/>
                  </a:lnTo>
                  <a:cubicBezTo>
                    <a:pt x="3617121" y="604520"/>
                    <a:pt x="3561242" y="660400"/>
                    <a:pt x="3492662" y="660400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88917" y="2450649"/>
            <a:ext cx="1375813" cy="2286281"/>
            <a:chOff x="0" y="0"/>
            <a:chExt cx="693355" cy="115219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693355" cy="1152195"/>
            </a:xfrm>
            <a:custGeom>
              <a:avLst/>
              <a:gdLst/>
              <a:ahLst/>
              <a:cxnLst/>
              <a:rect r="r" b="b" t="t" l="l"/>
              <a:pathLst>
                <a:path h="1152195" w="693355">
                  <a:moveTo>
                    <a:pt x="568895" y="1152195"/>
                  </a:moveTo>
                  <a:lnTo>
                    <a:pt x="124460" y="1152195"/>
                  </a:lnTo>
                  <a:cubicBezTo>
                    <a:pt x="55880" y="1152195"/>
                    <a:pt x="0" y="1096315"/>
                    <a:pt x="0" y="10277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8895" y="0"/>
                  </a:lnTo>
                  <a:cubicBezTo>
                    <a:pt x="637475" y="0"/>
                    <a:pt x="693355" y="55880"/>
                    <a:pt x="693355" y="124460"/>
                  </a:cubicBezTo>
                  <a:lnTo>
                    <a:pt x="693355" y="1027735"/>
                  </a:lnTo>
                  <a:cubicBezTo>
                    <a:pt x="693355" y="1096315"/>
                    <a:pt x="637475" y="1152195"/>
                    <a:pt x="568895" y="1152195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8013787" y="3340946"/>
            <a:ext cx="3811178" cy="1395984"/>
            <a:chOff x="0" y="0"/>
            <a:chExt cx="1990168" cy="728972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990168" cy="728972"/>
            </a:xfrm>
            <a:custGeom>
              <a:avLst/>
              <a:gdLst/>
              <a:ahLst/>
              <a:cxnLst/>
              <a:rect r="r" b="b" t="t" l="l"/>
              <a:pathLst>
                <a:path h="728972" w="1990168">
                  <a:moveTo>
                    <a:pt x="1865708" y="728972"/>
                  </a:moveTo>
                  <a:lnTo>
                    <a:pt x="124460" y="728972"/>
                  </a:lnTo>
                  <a:cubicBezTo>
                    <a:pt x="55880" y="728972"/>
                    <a:pt x="0" y="673092"/>
                    <a:pt x="0" y="6045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65708" y="0"/>
                  </a:lnTo>
                  <a:cubicBezTo>
                    <a:pt x="1934288" y="0"/>
                    <a:pt x="1990168" y="55880"/>
                    <a:pt x="1990168" y="124460"/>
                  </a:cubicBezTo>
                  <a:lnTo>
                    <a:pt x="1990168" y="604512"/>
                  </a:lnTo>
                  <a:cubicBezTo>
                    <a:pt x="1990168" y="673092"/>
                    <a:pt x="1934288" y="728972"/>
                    <a:pt x="1865708" y="728972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013787" y="2450649"/>
            <a:ext cx="3811178" cy="695830"/>
            <a:chOff x="0" y="0"/>
            <a:chExt cx="3617122" cy="66040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3617121" cy="660400"/>
            </a:xfrm>
            <a:custGeom>
              <a:avLst/>
              <a:gdLst/>
              <a:ahLst/>
              <a:cxnLst/>
              <a:rect r="r" b="b" t="t" l="l"/>
              <a:pathLst>
                <a:path h="660400" w="3617121">
                  <a:moveTo>
                    <a:pt x="349266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92662" y="0"/>
                  </a:lnTo>
                  <a:cubicBezTo>
                    <a:pt x="3561242" y="0"/>
                    <a:pt x="3617121" y="55880"/>
                    <a:pt x="3617121" y="124460"/>
                  </a:cubicBezTo>
                  <a:lnTo>
                    <a:pt x="3617121" y="535940"/>
                  </a:lnTo>
                  <a:cubicBezTo>
                    <a:pt x="3617121" y="604520"/>
                    <a:pt x="3561242" y="660400"/>
                    <a:pt x="3492662" y="66040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6463035" y="2450649"/>
            <a:ext cx="1375813" cy="2286281"/>
            <a:chOff x="0" y="0"/>
            <a:chExt cx="693355" cy="1152195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93355" cy="1152195"/>
            </a:xfrm>
            <a:custGeom>
              <a:avLst/>
              <a:gdLst/>
              <a:ahLst/>
              <a:cxnLst/>
              <a:rect r="r" b="b" t="t" l="l"/>
              <a:pathLst>
                <a:path h="1152195" w="693355">
                  <a:moveTo>
                    <a:pt x="568895" y="1152195"/>
                  </a:moveTo>
                  <a:lnTo>
                    <a:pt x="124460" y="1152195"/>
                  </a:lnTo>
                  <a:cubicBezTo>
                    <a:pt x="55880" y="1152195"/>
                    <a:pt x="0" y="1096315"/>
                    <a:pt x="0" y="10277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8895" y="0"/>
                  </a:lnTo>
                  <a:cubicBezTo>
                    <a:pt x="637475" y="0"/>
                    <a:pt x="693355" y="55880"/>
                    <a:pt x="693355" y="124460"/>
                  </a:cubicBezTo>
                  <a:lnTo>
                    <a:pt x="693355" y="1027735"/>
                  </a:lnTo>
                  <a:cubicBezTo>
                    <a:pt x="693355" y="1096315"/>
                    <a:pt x="637475" y="1152195"/>
                    <a:pt x="568895" y="1152195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3987904" y="3340946"/>
            <a:ext cx="3811178" cy="1395984"/>
            <a:chOff x="0" y="0"/>
            <a:chExt cx="1990168" cy="728972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1990168" cy="728972"/>
            </a:xfrm>
            <a:custGeom>
              <a:avLst/>
              <a:gdLst/>
              <a:ahLst/>
              <a:cxnLst/>
              <a:rect r="r" b="b" t="t" l="l"/>
              <a:pathLst>
                <a:path h="728972" w="1990168">
                  <a:moveTo>
                    <a:pt x="1865708" y="728972"/>
                  </a:moveTo>
                  <a:lnTo>
                    <a:pt x="124460" y="728972"/>
                  </a:lnTo>
                  <a:cubicBezTo>
                    <a:pt x="55880" y="728972"/>
                    <a:pt x="0" y="673092"/>
                    <a:pt x="0" y="6045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65708" y="0"/>
                  </a:lnTo>
                  <a:cubicBezTo>
                    <a:pt x="1934288" y="0"/>
                    <a:pt x="1990168" y="55880"/>
                    <a:pt x="1990168" y="124460"/>
                  </a:cubicBezTo>
                  <a:lnTo>
                    <a:pt x="1990168" y="604512"/>
                  </a:lnTo>
                  <a:cubicBezTo>
                    <a:pt x="1990168" y="673092"/>
                    <a:pt x="1934288" y="728972"/>
                    <a:pt x="1865708" y="728972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3987904" y="2450649"/>
            <a:ext cx="3811178" cy="695830"/>
            <a:chOff x="0" y="0"/>
            <a:chExt cx="3617122" cy="660400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3617121" cy="660400"/>
            </a:xfrm>
            <a:custGeom>
              <a:avLst/>
              <a:gdLst/>
              <a:ahLst/>
              <a:cxnLst/>
              <a:rect r="r" b="b" t="t" l="l"/>
              <a:pathLst>
                <a:path h="660400" w="3617121">
                  <a:moveTo>
                    <a:pt x="349266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92662" y="0"/>
                  </a:lnTo>
                  <a:cubicBezTo>
                    <a:pt x="3561242" y="0"/>
                    <a:pt x="3617121" y="55880"/>
                    <a:pt x="3617121" y="124460"/>
                  </a:cubicBezTo>
                  <a:lnTo>
                    <a:pt x="3617121" y="535940"/>
                  </a:lnTo>
                  <a:cubicBezTo>
                    <a:pt x="3617121" y="604520"/>
                    <a:pt x="3561242" y="660400"/>
                    <a:pt x="3492662" y="660400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2437153" y="2450649"/>
            <a:ext cx="1375813" cy="2286281"/>
            <a:chOff x="0" y="0"/>
            <a:chExt cx="693355" cy="1152195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693355" cy="1152195"/>
            </a:xfrm>
            <a:custGeom>
              <a:avLst/>
              <a:gdLst/>
              <a:ahLst/>
              <a:cxnLst/>
              <a:rect r="r" b="b" t="t" l="l"/>
              <a:pathLst>
                <a:path h="1152195" w="693355">
                  <a:moveTo>
                    <a:pt x="568895" y="1152195"/>
                  </a:moveTo>
                  <a:lnTo>
                    <a:pt x="124460" y="1152195"/>
                  </a:lnTo>
                  <a:cubicBezTo>
                    <a:pt x="55880" y="1152195"/>
                    <a:pt x="0" y="1096315"/>
                    <a:pt x="0" y="10277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8895" y="0"/>
                  </a:lnTo>
                  <a:cubicBezTo>
                    <a:pt x="637475" y="0"/>
                    <a:pt x="693355" y="55880"/>
                    <a:pt x="693355" y="124460"/>
                  </a:cubicBezTo>
                  <a:lnTo>
                    <a:pt x="693355" y="1027735"/>
                  </a:lnTo>
                  <a:cubicBezTo>
                    <a:pt x="693355" y="1096315"/>
                    <a:pt x="637475" y="1152195"/>
                    <a:pt x="568895" y="1152195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pic>
        <p:nvPicPr>
          <p:cNvPr name="Picture 20" id="20"/>
          <p:cNvPicPr>
            <a:picLocks noChangeAspect="true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464739" y="6569346"/>
            <a:ext cx="5166468" cy="7661303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04766" y="-4682306"/>
            <a:ext cx="5166468" cy="7661303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 rot="0">
            <a:off x="2039669" y="7862316"/>
            <a:ext cx="3811178" cy="1395984"/>
            <a:chOff x="0" y="0"/>
            <a:chExt cx="1990168" cy="728972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1990168" cy="728972"/>
            </a:xfrm>
            <a:custGeom>
              <a:avLst/>
              <a:gdLst/>
              <a:ahLst/>
              <a:cxnLst/>
              <a:rect r="r" b="b" t="t" l="l"/>
              <a:pathLst>
                <a:path h="728972" w="1990168">
                  <a:moveTo>
                    <a:pt x="1865708" y="728972"/>
                  </a:moveTo>
                  <a:lnTo>
                    <a:pt x="124460" y="728972"/>
                  </a:lnTo>
                  <a:cubicBezTo>
                    <a:pt x="55880" y="728972"/>
                    <a:pt x="0" y="673092"/>
                    <a:pt x="0" y="6045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65708" y="0"/>
                  </a:lnTo>
                  <a:cubicBezTo>
                    <a:pt x="1934288" y="0"/>
                    <a:pt x="1990168" y="55880"/>
                    <a:pt x="1990168" y="124460"/>
                  </a:cubicBezTo>
                  <a:lnTo>
                    <a:pt x="1990168" y="604512"/>
                  </a:lnTo>
                  <a:cubicBezTo>
                    <a:pt x="1990168" y="673092"/>
                    <a:pt x="1934288" y="728972"/>
                    <a:pt x="1865708" y="728972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2039669" y="6972019"/>
            <a:ext cx="3811178" cy="695830"/>
            <a:chOff x="0" y="0"/>
            <a:chExt cx="3617122" cy="660400"/>
          </a:xfrm>
        </p:grpSpPr>
        <p:sp>
          <p:nvSpPr>
            <p:cNvPr name="Freeform 25" id="25"/>
            <p:cNvSpPr/>
            <p:nvPr/>
          </p:nvSpPr>
          <p:spPr>
            <a:xfrm>
              <a:off x="0" y="0"/>
              <a:ext cx="3617121" cy="660400"/>
            </a:xfrm>
            <a:custGeom>
              <a:avLst/>
              <a:gdLst/>
              <a:ahLst/>
              <a:cxnLst/>
              <a:rect r="r" b="b" t="t" l="l"/>
              <a:pathLst>
                <a:path h="660400" w="3617121">
                  <a:moveTo>
                    <a:pt x="349266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92662" y="0"/>
                  </a:lnTo>
                  <a:cubicBezTo>
                    <a:pt x="3561242" y="0"/>
                    <a:pt x="3617121" y="55880"/>
                    <a:pt x="3617121" y="124460"/>
                  </a:cubicBezTo>
                  <a:lnTo>
                    <a:pt x="3617121" y="535940"/>
                  </a:lnTo>
                  <a:cubicBezTo>
                    <a:pt x="3617121" y="604520"/>
                    <a:pt x="3561242" y="660400"/>
                    <a:pt x="3492662" y="66040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488917" y="6972019"/>
            <a:ext cx="1375813" cy="2286281"/>
            <a:chOff x="0" y="0"/>
            <a:chExt cx="693355" cy="1152195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693355" cy="1152195"/>
            </a:xfrm>
            <a:custGeom>
              <a:avLst/>
              <a:gdLst/>
              <a:ahLst/>
              <a:cxnLst/>
              <a:rect r="r" b="b" t="t" l="l"/>
              <a:pathLst>
                <a:path h="1152195" w="693355">
                  <a:moveTo>
                    <a:pt x="568895" y="1152195"/>
                  </a:moveTo>
                  <a:lnTo>
                    <a:pt x="124460" y="1152195"/>
                  </a:lnTo>
                  <a:cubicBezTo>
                    <a:pt x="55880" y="1152195"/>
                    <a:pt x="0" y="1096315"/>
                    <a:pt x="0" y="10277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8895" y="0"/>
                  </a:lnTo>
                  <a:cubicBezTo>
                    <a:pt x="637475" y="0"/>
                    <a:pt x="693355" y="55880"/>
                    <a:pt x="693355" y="124460"/>
                  </a:cubicBezTo>
                  <a:lnTo>
                    <a:pt x="693355" y="1027735"/>
                  </a:lnTo>
                  <a:cubicBezTo>
                    <a:pt x="693355" y="1096315"/>
                    <a:pt x="637475" y="1152195"/>
                    <a:pt x="568895" y="1152195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8013787" y="7862316"/>
            <a:ext cx="3811178" cy="1395984"/>
            <a:chOff x="0" y="0"/>
            <a:chExt cx="1990168" cy="728972"/>
          </a:xfrm>
        </p:grpSpPr>
        <p:sp>
          <p:nvSpPr>
            <p:cNvPr name="Freeform 29" id="29"/>
            <p:cNvSpPr/>
            <p:nvPr/>
          </p:nvSpPr>
          <p:spPr>
            <a:xfrm>
              <a:off x="0" y="0"/>
              <a:ext cx="1990168" cy="728972"/>
            </a:xfrm>
            <a:custGeom>
              <a:avLst/>
              <a:gdLst/>
              <a:ahLst/>
              <a:cxnLst/>
              <a:rect r="r" b="b" t="t" l="l"/>
              <a:pathLst>
                <a:path h="728972" w="1990168">
                  <a:moveTo>
                    <a:pt x="1865708" y="728972"/>
                  </a:moveTo>
                  <a:lnTo>
                    <a:pt x="124460" y="728972"/>
                  </a:lnTo>
                  <a:cubicBezTo>
                    <a:pt x="55880" y="728972"/>
                    <a:pt x="0" y="673092"/>
                    <a:pt x="0" y="6045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65708" y="0"/>
                  </a:lnTo>
                  <a:cubicBezTo>
                    <a:pt x="1934288" y="0"/>
                    <a:pt x="1990168" y="55880"/>
                    <a:pt x="1990168" y="124460"/>
                  </a:cubicBezTo>
                  <a:lnTo>
                    <a:pt x="1990168" y="604512"/>
                  </a:lnTo>
                  <a:cubicBezTo>
                    <a:pt x="1990168" y="673092"/>
                    <a:pt x="1934288" y="728972"/>
                    <a:pt x="1865708" y="728972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8013787" y="6972019"/>
            <a:ext cx="3811178" cy="695830"/>
            <a:chOff x="0" y="0"/>
            <a:chExt cx="3617122" cy="660400"/>
          </a:xfrm>
        </p:grpSpPr>
        <p:sp>
          <p:nvSpPr>
            <p:cNvPr name="Freeform 31" id="31"/>
            <p:cNvSpPr/>
            <p:nvPr/>
          </p:nvSpPr>
          <p:spPr>
            <a:xfrm>
              <a:off x="0" y="0"/>
              <a:ext cx="3617121" cy="660400"/>
            </a:xfrm>
            <a:custGeom>
              <a:avLst/>
              <a:gdLst/>
              <a:ahLst/>
              <a:cxnLst/>
              <a:rect r="r" b="b" t="t" l="l"/>
              <a:pathLst>
                <a:path h="660400" w="3617121">
                  <a:moveTo>
                    <a:pt x="349266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92662" y="0"/>
                  </a:lnTo>
                  <a:cubicBezTo>
                    <a:pt x="3561242" y="0"/>
                    <a:pt x="3617121" y="55880"/>
                    <a:pt x="3617121" y="124460"/>
                  </a:cubicBezTo>
                  <a:lnTo>
                    <a:pt x="3617121" y="535940"/>
                  </a:lnTo>
                  <a:cubicBezTo>
                    <a:pt x="3617121" y="604520"/>
                    <a:pt x="3561242" y="660400"/>
                    <a:pt x="3492662" y="660400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6463035" y="6972019"/>
            <a:ext cx="1375813" cy="2286281"/>
            <a:chOff x="0" y="0"/>
            <a:chExt cx="693355" cy="1152195"/>
          </a:xfrm>
        </p:grpSpPr>
        <p:sp>
          <p:nvSpPr>
            <p:cNvPr name="Freeform 33" id="33"/>
            <p:cNvSpPr/>
            <p:nvPr/>
          </p:nvSpPr>
          <p:spPr>
            <a:xfrm>
              <a:off x="0" y="0"/>
              <a:ext cx="693355" cy="1152195"/>
            </a:xfrm>
            <a:custGeom>
              <a:avLst/>
              <a:gdLst/>
              <a:ahLst/>
              <a:cxnLst/>
              <a:rect r="r" b="b" t="t" l="l"/>
              <a:pathLst>
                <a:path h="1152195" w="693355">
                  <a:moveTo>
                    <a:pt x="568895" y="1152195"/>
                  </a:moveTo>
                  <a:lnTo>
                    <a:pt x="124460" y="1152195"/>
                  </a:lnTo>
                  <a:cubicBezTo>
                    <a:pt x="55880" y="1152195"/>
                    <a:pt x="0" y="1096315"/>
                    <a:pt x="0" y="10277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8895" y="0"/>
                  </a:lnTo>
                  <a:cubicBezTo>
                    <a:pt x="637475" y="0"/>
                    <a:pt x="693355" y="55880"/>
                    <a:pt x="693355" y="124460"/>
                  </a:cubicBezTo>
                  <a:lnTo>
                    <a:pt x="693355" y="1027735"/>
                  </a:lnTo>
                  <a:cubicBezTo>
                    <a:pt x="693355" y="1096315"/>
                    <a:pt x="637475" y="1152195"/>
                    <a:pt x="568895" y="1152195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3987904" y="7862316"/>
            <a:ext cx="3811178" cy="1395984"/>
            <a:chOff x="0" y="0"/>
            <a:chExt cx="1990168" cy="728972"/>
          </a:xfrm>
        </p:grpSpPr>
        <p:sp>
          <p:nvSpPr>
            <p:cNvPr name="Freeform 35" id="35"/>
            <p:cNvSpPr/>
            <p:nvPr/>
          </p:nvSpPr>
          <p:spPr>
            <a:xfrm>
              <a:off x="0" y="0"/>
              <a:ext cx="1990168" cy="728972"/>
            </a:xfrm>
            <a:custGeom>
              <a:avLst/>
              <a:gdLst/>
              <a:ahLst/>
              <a:cxnLst/>
              <a:rect r="r" b="b" t="t" l="l"/>
              <a:pathLst>
                <a:path h="728972" w="1990168">
                  <a:moveTo>
                    <a:pt x="1865708" y="728972"/>
                  </a:moveTo>
                  <a:lnTo>
                    <a:pt x="124460" y="728972"/>
                  </a:lnTo>
                  <a:cubicBezTo>
                    <a:pt x="55880" y="728972"/>
                    <a:pt x="0" y="673092"/>
                    <a:pt x="0" y="6045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65708" y="0"/>
                  </a:lnTo>
                  <a:cubicBezTo>
                    <a:pt x="1934288" y="0"/>
                    <a:pt x="1990168" y="55880"/>
                    <a:pt x="1990168" y="124460"/>
                  </a:cubicBezTo>
                  <a:lnTo>
                    <a:pt x="1990168" y="604512"/>
                  </a:lnTo>
                  <a:cubicBezTo>
                    <a:pt x="1990168" y="673092"/>
                    <a:pt x="1934288" y="728972"/>
                    <a:pt x="1865708" y="728972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13987904" y="6972019"/>
            <a:ext cx="3811178" cy="695830"/>
            <a:chOff x="0" y="0"/>
            <a:chExt cx="3617122" cy="660400"/>
          </a:xfrm>
        </p:grpSpPr>
        <p:sp>
          <p:nvSpPr>
            <p:cNvPr name="Freeform 37" id="37"/>
            <p:cNvSpPr/>
            <p:nvPr/>
          </p:nvSpPr>
          <p:spPr>
            <a:xfrm>
              <a:off x="0" y="0"/>
              <a:ext cx="3617121" cy="660400"/>
            </a:xfrm>
            <a:custGeom>
              <a:avLst/>
              <a:gdLst/>
              <a:ahLst/>
              <a:cxnLst/>
              <a:rect r="r" b="b" t="t" l="l"/>
              <a:pathLst>
                <a:path h="660400" w="3617121">
                  <a:moveTo>
                    <a:pt x="349266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92662" y="0"/>
                  </a:lnTo>
                  <a:cubicBezTo>
                    <a:pt x="3561242" y="0"/>
                    <a:pt x="3617121" y="55880"/>
                    <a:pt x="3617121" y="124460"/>
                  </a:cubicBezTo>
                  <a:lnTo>
                    <a:pt x="3617121" y="535940"/>
                  </a:lnTo>
                  <a:cubicBezTo>
                    <a:pt x="3617121" y="604520"/>
                    <a:pt x="3561242" y="660400"/>
                    <a:pt x="3492662" y="66040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2437153" y="6972019"/>
            <a:ext cx="1375813" cy="2286281"/>
            <a:chOff x="0" y="0"/>
            <a:chExt cx="693355" cy="1152195"/>
          </a:xfrm>
        </p:grpSpPr>
        <p:sp>
          <p:nvSpPr>
            <p:cNvPr name="Freeform 39" id="39"/>
            <p:cNvSpPr/>
            <p:nvPr/>
          </p:nvSpPr>
          <p:spPr>
            <a:xfrm>
              <a:off x="0" y="0"/>
              <a:ext cx="693355" cy="1152195"/>
            </a:xfrm>
            <a:custGeom>
              <a:avLst/>
              <a:gdLst/>
              <a:ahLst/>
              <a:cxnLst/>
              <a:rect r="r" b="b" t="t" l="l"/>
              <a:pathLst>
                <a:path h="1152195" w="693355">
                  <a:moveTo>
                    <a:pt x="568895" y="1152195"/>
                  </a:moveTo>
                  <a:lnTo>
                    <a:pt x="124460" y="1152195"/>
                  </a:lnTo>
                  <a:cubicBezTo>
                    <a:pt x="55880" y="1152195"/>
                    <a:pt x="0" y="1096315"/>
                    <a:pt x="0" y="10277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8895" y="0"/>
                  </a:lnTo>
                  <a:cubicBezTo>
                    <a:pt x="637475" y="0"/>
                    <a:pt x="693355" y="55880"/>
                    <a:pt x="693355" y="124460"/>
                  </a:cubicBezTo>
                  <a:lnTo>
                    <a:pt x="693355" y="1027735"/>
                  </a:lnTo>
                  <a:cubicBezTo>
                    <a:pt x="693355" y="1096315"/>
                    <a:pt x="637475" y="1152195"/>
                    <a:pt x="568895" y="1152195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488917" y="5387253"/>
            <a:ext cx="3170178" cy="934444"/>
            <a:chOff x="0" y="0"/>
            <a:chExt cx="1170341" cy="344971"/>
          </a:xfrm>
        </p:grpSpPr>
        <p:sp>
          <p:nvSpPr>
            <p:cNvPr name="Freeform 41" id="41"/>
            <p:cNvSpPr/>
            <p:nvPr/>
          </p:nvSpPr>
          <p:spPr>
            <a:xfrm>
              <a:off x="0" y="0"/>
              <a:ext cx="1170341" cy="344971"/>
            </a:xfrm>
            <a:custGeom>
              <a:avLst/>
              <a:gdLst/>
              <a:ahLst/>
              <a:cxnLst/>
              <a:rect r="r" b="b" t="t" l="l"/>
              <a:pathLst>
                <a:path h="344971" w="1170341">
                  <a:moveTo>
                    <a:pt x="0" y="0"/>
                  </a:moveTo>
                  <a:lnTo>
                    <a:pt x="967141" y="0"/>
                  </a:lnTo>
                  <a:lnTo>
                    <a:pt x="1170341" y="172485"/>
                  </a:lnTo>
                  <a:lnTo>
                    <a:pt x="967141" y="344971"/>
                  </a:lnTo>
                  <a:lnTo>
                    <a:pt x="0" y="344971"/>
                  </a:lnTo>
                  <a:lnTo>
                    <a:pt x="203200" y="172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134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3316915" y="5387253"/>
            <a:ext cx="3170178" cy="934444"/>
            <a:chOff x="0" y="0"/>
            <a:chExt cx="1170341" cy="344971"/>
          </a:xfrm>
        </p:grpSpPr>
        <p:sp>
          <p:nvSpPr>
            <p:cNvPr name="Freeform 44" id="44"/>
            <p:cNvSpPr/>
            <p:nvPr/>
          </p:nvSpPr>
          <p:spPr>
            <a:xfrm>
              <a:off x="0" y="0"/>
              <a:ext cx="1170341" cy="344971"/>
            </a:xfrm>
            <a:custGeom>
              <a:avLst/>
              <a:gdLst/>
              <a:ahLst/>
              <a:cxnLst/>
              <a:rect r="r" b="b" t="t" l="l"/>
              <a:pathLst>
                <a:path h="344971" w="1170341">
                  <a:moveTo>
                    <a:pt x="0" y="0"/>
                  </a:moveTo>
                  <a:lnTo>
                    <a:pt x="967141" y="0"/>
                  </a:lnTo>
                  <a:lnTo>
                    <a:pt x="1170341" y="172485"/>
                  </a:lnTo>
                  <a:lnTo>
                    <a:pt x="967141" y="344971"/>
                  </a:lnTo>
                  <a:lnTo>
                    <a:pt x="0" y="344971"/>
                  </a:lnTo>
                  <a:lnTo>
                    <a:pt x="203200" y="172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A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6144912" y="5387253"/>
            <a:ext cx="3170178" cy="934444"/>
            <a:chOff x="0" y="0"/>
            <a:chExt cx="1170341" cy="344971"/>
          </a:xfrm>
        </p:grpSpPr>
        <p:sp>
          <p:nvSpPr>
            <p:cNvPr name="Freeform 47" id="47"/>
            <p:cNvSpPr/>
            <p:nvPr/>
          </p:nvSpPr>
          <p:spPr>
            <a:xfrm>
              <a:off x="0" y="0"/>
              <a:ext cx="1170341" cy="344971"/>
            </a:xfrm>
            <a:custGeom>
              <a:avLst/>
              <a:gdLst/>
              <a:ahLst/>
              <a:cxnLst/>
              <a:rect r="r" b="b" t="t" l="l"/>
              <a:pathLst>
                <a:path h="344971" w="1170341">
                  <a:moveTo>
                    <a:pt x="0" y="0"/>
                  </a:moveTo>
                  <a:lnTo>
                    <a:pt x="967141" y="0"/>
                  </a:lnTo>
                  <a:lnTo>
                    <a:pt x="1170341" y="172485"/>
                  </a:lnTo>
                  <a:lnTo>
                    <a:pt x="967141" y="344971"/>
                  </a:lnTo>
                  <a:lnTo>
                    <a:pt x="0" y="344971"/>
                  </a:lnTo>
                  <a:lnTo>
                    <a:pt x="203200" y="172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134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8972910" y="5387253"/>
            <a:ext cx="3170178" cy="934444"/>
            <a:chOff x="0" y="0"/>
            <a:chExt cx="1170341" cy="344971"/>
          </a:xfrm>
        </p:grpSpPr>
        <p:sp>
          <p:nvSpPr>
            <p:cNvPr name="Freeform 50" id="50"/>
            <p:cNvSpPr/>
            <p:nvPr/>
          </p:nvSpPr>
          <p:spPr>
            <a:xfrm>
              <a:off x="0" y="0"/>
              <a:ext cx="1170341" cy="344971"/>
            </a:xfrm>
            <a:custGeom>
              <a:avLst/>
              <a:gdLst/>
              <a:ahLst/>
              <a:cxnLst/>
              <a:rect r="r" b="b" t="t" l="l"/>
              <a:pathLst>
                <a:path h="344971" w="1170341">
                  <a:moveTo>
                    <a:pt x="0" y="0"/>
                  </a:moveTo>
                  <a:lnTo>
                    <a:pt x="967141" y="0"/>
                  </a:lnTo>
                  <a:lnTo>
                    <a:pt x="1170341" y="172485"/>
                  </a:lnTo>
                  <a:lnTo>
                    <a:pt x="967141" y="344971"/>
                  </a:lnTo>
                  <a:lnTo>
                    <a:pt x="0" y="344971"/>
                  </a:lnTo>
                  <a:lnTo>
                    <a:pt x="203200" y="172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A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11800907" y="5387253"/>
            <a:ext cx="3170178" cy="934444"/>
            <a:chOff x="0" y="0"/>
            <a:chExt cx="1170341" cy="344971"/>
          </a:xfrm>
        </p:grpSpPr>
        <p:sp>
          <p:nvSpPr>
            <p:cNvPr name="Freeform 53" id="53"/>
            <p:cNvSpPr/>
            <p:nvPr/>
          </p:nvSpPr>
          <p:spPr>
            <a:xfrm>
              <a:off x="0" y="0"/>
              <a:ext cx="1170341" cy="344971"/>
            </a:xfrm>
            <a:custGeom>
              <a:avLst/>
              <a:gdLst/>
              <a:ahLst/>
              <a:cxnLst/>
              <a:rect r="r" b="b" t="t" l="l"/>
              <a:pathLst>
                <a:path h="344971" w="1170341">
                  <a:moveTo>
                    <a:pt x="0" y="0"/>
                  </a:moveTo>
                  <a:lnTo>
                    <a:pt x="967141" y="0"/>
                  </a:lnTo>
                  <a:lnTo>
                    <a:pt x="1170341" y="172485"/>
                  </a:lnTo>
                  <a:lnTo>
                    <a:pt x="967141" y="344971"/>
                  </a:lnTo>
                  <a:lnTo>
                    <a:pt x="0" y="344971"/>
                  </a:lnTo>
                  <a:lnTo>
                    <a:pt x="203200" y="172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134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14628905" y="5387253"/>
            <a:ext cx="3170178" cy="934444"/>
            <a:chOff x="0" y="0"/>
            <a:chExt cx="1170341" cy="344971"/>
          </a:xfrm>
        </p:grpSpPr>
        <p:sp>
          <p:nvSpPr>
            <p:cNvPr name="Freeform 56" id="56"/>
            <p:cNvSpPr/>
            <p:nvPr/>
          </p:nvSpPr>
          <p:spPr>
            <a:xfrm>
              <a:off x="0" y="0"/>
              <a:ext cx="1170341" cy="344971"/>
            </a:xfrm>
            <a:custGeom>
              <a:avLst/>
              <a:gdLst/>
              <a:ahLst/>
              <a:cxnLst/>
              <a:rect r="r" b="b" t="t" l="l"/>
              <a:pathLst>
                <a:path h="344971" w="1170341">
                  <a:moveTo>
                    <a:pt x="0" y="0"/>
                  </a:moveTo>
                  <a:lnTo>
                    <a:pt x="967141" y="0"/>
                  </a:lnTo>
                  <a:lnTo>
                    <a:pt x="1170341" y="172485"/>
                  </a:lnTo>
                  <a:lnTo>
                    <a:pt x="967141" y="344971"/>
                  </a:lnTo>
                  <a:lnTo>
                    <a:pt x="0" y="344971"/>
                  </a:lnTo>
                  <a:lnTo>
                    <a:pt x="203200" y="172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A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AutoShape 58" id="58"/>
          <p:cNvSpPr/>
          <p:nvPr/>
        </p:nvSpPr>
        <p:spPr>
          <a:xfrm rot="-5400000">
            <a:off x="851662" y="5023991"/>
            <a:ext cx="650322" cy="0"/>
          </a:xfrm>
          <a:prstGeom prst="line">
            <a:avLst/>
          </a:prstGeom>
          <a:ln cap="flat" w="76200">
            <a:solidFill>
              <a:srgbClr val="2B2A2A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59" id="59"/>
          <p:cNvSpPr/>
          <p:nvPr/>
        </p:nvSpPr>
        <p:spPr>
          <a:xfrm rot="-5400000">
            <a:off x="6825780" y="5023991"/>
            <a:ext cx="650322" cy="0"/>
          </a:xfrm>
          <a:prstGeom prst="line">
            <a:avLst/>
          </a:prstGeom>
          <a:ln cap="flat" w="76200">
            <a:solidFill>
              <a:srgbClr val="2B2A2A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60" id="60"/>
          <p:cNvSpPr/>
          <p:nvPr/>
        </p:nvSpPr>
        <p:spPr>
          <a:xfrm rot="-5400000">
            <a:off x="12799898" y="5023991"/>
            <a:ext cx="650322" cy="0"/>
          </a:xfrm>
          <a:prstGeom prst="line">
            <a:avLst/>
          </a:prstGeom>
          <a:ln cap="flat" w="76200">
            <a:solidFill>
              <a:srgbClr val="2B2A2A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61" id="61"/>
          <p:cNvSpPr/>
          <p:nvPr/>
        </p:nvSpPr>
        <p:spPr>
          <a:xfrm rot="-5400000">
            <a:off x="4576843" y="6608757"/>
            <a:ext cx="650322" cy="0"/>
          </a:xfrm>
          <a:prstGeom prst="line">
            <a:avLst/>
          </a:prstGeom>
          <a:ln cap="flat" w="76200">
            <a:solidFill>
              <a:srgbClr val="2B2A2A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62" id="62"/>
          <p:cNvSpPr/>
          <p:nvPr/>
        </p:nvSpPr>
        <p:spPr>
          <a:xfrm rot="-5400000">
            <a:off x="10232838" y="6608757"/>
            <a:ext cx="650322" cy="0"/>
          </a:xfrm>
          <a:prstGeom prst="line">
            <a:avLst/>
          </a:prstGeom>
          <a:ln cap="flat" w="76200">
            <a:solidFill>
              <a:srgbClr val="2B2A2A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63" id="63"/>
          <p:cNvSpPr/>
          <p:nvPr/>
        </p:nvSpPr>
        <p:spPr>
          <a:xfrm rot="-5400000">
            <a:off x="15888833" y="6608757"/>
            <a:ext cx="650322" cy="0"/>
          </a:xfrm>
          <a:prstGeom prst="line">
            <a:avLst/>
          </a:prstGeom>
          <a:ln cap="flat" w="76200">
            <a:solidFill>
              <a:srgbClr val="2B2A2A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TextBox 64" id="64"/>
          <p:cNvSpPr txBox="true"/>
          <p:nvPr/>
        </p:nvSpPr>
        <p:spPr>
          <a:xfrm rot="0">
            <a:off x="5282198" y="634365"/>
            <a:ext cx="7723604" cy="712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134">
                <a:solidFill>
                  <a:srgbClr val="2B2A2A"/>
                </a:solidFill>
                <a:latin typeface="Barlow Bold"/>
              </a:rPr>
              <a:t>PLANING TIMELINE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4315472" y="1517709"/>
            <a:ext cx="9657057" cy="358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B2A2A"/>
                </a:solidFill>
                <a:latin typeface="Barlow Medium"/>
              </a:rPr>
              <a:t>Creating a Framework Timeline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2251862" y="2562344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Example 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2251862" y="3542686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Check out example timelines. To get an idea of what timelines typically look like.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619946" y="2786832"/>
            <a:ext cx="1113755" cy="1509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32"/>
              </a:lnSpc>
            </a:pPr>
            <a:r>
              <a:rPr lang="en-US" sz="4200" spc="604">
                <a:solidFill>
                  <a:srgbClr val="2B2A2A"/>
                </a:solidFill>
                <a:latin typeface="Barlow Bold"/>
              </a:rPr>
              <a:t>20</a:t>
            </a:r>
          </a:p>
          <a:p>
            <a:pPr algn="ctr">
              <a:lnSpc>
                <a:spcPts val="6132"/>
              </a:lnSpc>
            </a:pPr>
            <a:r>
              <a:rPr lang="en-US" sz="4200" spc="604">
                <a:solidFill>
                  <a:srgbClr val="2B2A2A"/>
                </a:solidFill>
                <a:latin typeface="Barlow Bold"/>
              </a:rPr>
              <a:t>22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8225979" y="2562344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76">
                <a:solidFill>
                  <a:srgbClr val="F4F4F3"/>
                </a:solidFill>
                <a:latin typeface="Barlow Medium Bold"/>
              </a:rPr>
              <a:t>Choose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8225979" y="3542686"/>
            <a:ext cx="3385344" cy="944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F4F4F3"/>
                </a:solidFill>
                <a:latin typeface="Barlow Medium"/>
              </a:rPr>
              <a:t>You need to set boundaries for your timeline, so start and end your timeline.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6594064" y="2786832"/>
            <a:ext cx="1113755" cy="1509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32"/>
              </a:lnSpc>
            </a:pPr>
            <a:r>
              <a:rPr lang="en-US" sz="4200" spc="604">
                <a:solidFill>
                  <a:srgbClr val="F4F4F3"/>
                </a:solidFill>
                <a:latin typeface="Barlow Bold"/>
              </a:rPr>
              <a:t>20</a:t>
            </a:r>
          </a:p>
          <a:p>
            <a:pPr algn="ctr">
              <a:lnSpc>
                <a:spcPts val="6132"/>
              </a:lnSpc>
            </a:pPr>
            <a:r>
              <a:rPr lang="en-US" sz="4200" spc="604">
                <a:solidFill>
                  <a:srgbClr val="F4F4F3"/>
                </a:solidFill>
                <a:latin typeface="Barlow Bold"/>
              </a:rPr>
              <a:t>23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14200097" y="2562344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Time 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14200097" y="3542686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You might choose increments in decades, years, months, or even days.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12568181" y="2786832"/>
            <a:ext cx="1113755" cy="1509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32"/>
              </a:lnSpc>
            </a:pPr>
            <a:r>
              <a:rPr lang="en-US" sz="4200" spc="604">
                <a:solidFill>
                  <a:srgbClr val="2B2A2A"/>
                </a:solidFill>
                <a:latin typeface="Barlow Bold"/>
              </a:rPr>
              <a:t>20</a:t>
            </a:r>
          </a:p>
          <a:p>
            <a:pPr algn="ctr">
              <a:lnSpc>
                <a:spcPts val="6132"/>
              </a:lnSpc>
            </a:pPr>
            <a:r>
              <a:rPr lang="en-US" sz="4200" spc="604">
                <a:solidFill>
                  <a:srgbClr val="2B2A2A"/>
                </a:solidFill>
                <a:latin typeface="Barlow Bold"/>
              </a:rPr>
              <a:t>24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2251862" y="7083714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76">
                <a:solidFill>
                  <a:srgbClr val="F4F4F3"/>
                </a:solidFill>
                <a:latin typeface="Barlow Medium Bold"/>
              </a:rPr>
              <a:t>Draw 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2251862" y="8064056"/>
            <a:ext cx="3385344" cy="944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F4F4F3"/>
                </a:solidFill>
                <a:latin typeface="Barlow Medium"/>
              </a:rPr>
              <a:t>Sketch out the line using a pencil, then trace over it with a dark pen or marker.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619946" y="7308201"/>
            <a:ext cx="1113755" cy="1509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32"/>
              </a:lnSpc>
            </a:pPr>
            <a:r>
              <a:rPr lang="en-US" sz="4200" spc="604">
                <a:solidFill>
                  <a:srgbClr val="F4F4F3"/>
                </a:solidFill>
                <a:latin typeface="Barlow Bold"/>
              </a:rPr>
              <a:t>20</a:t>
            </a:r>
          </a:p>
          <a:p>
            <a:pPr algn="ctr">
              <a:lnSpc>
                <a:spcPts val="6132"/>
              </a:lnSpc>
            </a:pPr>
            <a:r>
              <a:rPr lang="en-US" sz="4200" spc="604">
                <a:solidFill>
                  <a:srgbClr val="F4F4F3"/>
                </a:solidFill>
                <a:latin typeface="Barlow Bold"/>
              </a:rPr>
              <a:t>25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8225979" y="7083714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Present 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8225979" y="8064056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You will present your events and need to create an entry to fit on the timeline.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6594064" y="7308201"/>
            <a:ext cx="1113755" cy="1509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32"/>
              </a:lnSpc>
            </a:pPr>
            <a:r>
              <a:rPr lang="en-US" sz="4200" spc="604">
                <a:solidFill>
                  <a:srgbClr val="2B2A2A"/>
                </a:solidFill>
                <a:latin typeface="Barlow Bold"/>
              </a:rPr>
              <a:t>20</a:t>
            </a:r>
          </a:p>
          <a:p>
            <a:pPr algn="ctr">
              <a:lnSpc>
                <a:spcPts val="6132"/>
              </a:lnSpc>
            </a:pPr>
            <a:r>
              <a:rPr lang="en-US" sz="4200" spc="604">
                <a:solidFill>
                  <a:srgbClr val="2B2A2A"/>
                </a:solidFill>
                <a:latin typeface="Barlow Bold"/>
              </a:rPr>
              <a:t>26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14200097" y="7083714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76">
                <a:solidFill>
                  <a:srgbClr val="F4F4F3"/>
                </a:solidFill>
                <a:latin typeface="Barlow Medium Bold"/>
              </a:rPr>
              <a:t>Dates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14200097" y="8064056"/>
            <a:ext cx="3385344" cy="944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F4F4F3"/>
                </a:solidFill>
                <a:latin typeface="Barlow Medium"/>
              </a:rPr>
              <a:t>Put the most important dates on the timeline, and mark the spots where the events will go. 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12568181" y="7308201"/>
            <a:ext cx="1113755" cy="1509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32"/>
              </a:lnSpc>
            </a:pPr>
            <a:r>
              <a:rPr lang="en-US" sz="4200" spc="604">
                <a:solidFill>
                  <a:srgbClr val="F4F4F3"/>
                </a:solidFill>
                <a:latin typeface="Barlow Bold"/>
              </a:rPr>
              <a:t>20</a:t>
            </a:r>
          </a:p>
          <a:p>
            <a:pPr algn="ctr">
              <a:lnSpc>
                <a:spcPts val="6132"/>
              </a:lnSpc>
            </a:pPr>
            <a:r>
              <a:rPr lang="en-US" sz="4200" spc="604">
                <a:solidFill>
                  <a:srgbClr val="F4F4F3"/>
                </a:solidFill>
                <a:latin typeface="Barlow Bold"/>
              </a:rPr>
              <a:t>27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946062" y="5556977"/>
            <a:ext cx="2255888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2B2A2A"/>
                </a:solidFill>
                <a:latin typeface="Barlow Medium Bold"/>
              </a:rPr>
              <a:t>10%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3774060" y="5556977"/>
            <a:ext cx="2255888" cy="537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F4F4F3"/>
                </a:solidFill>
                <a:latin typeface="Barlow Medium Bold"/>
              </a:rPr>
              <a:t>20%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6602057" y="5556977"/>
            <a:ext cx="2255888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2B2A2A"/>
                </a:solidFill>
                <a:latin typeface="Barlow Medium Bold"/>
              </a:rPr>
              <a:t>25%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9430055" y="5556977"/>
            <a:ext cx="2255888" cy="537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F4F4F3"/>
                </a:solidFill>
                <a:latin typeface="Barlow Medium Bold"/>
              </a:rPr>
              <a:t>40%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12258052" y="5556977"/>
            <a:ext cx="2255888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2B2A2A"/>
                </a:solidFill>
                <a:latin typeface="Barlow Medium Bold"/>
              </a:rPr>
              <a:t>30%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15086050" y="5556977"/>
            <a:ext cx="2255888" cy="537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F4F4F3"/>
                </a:solidFill>
                <a:latin typeface="Barlow Medium Bold"/>
              </a:rPr>
              <a:t>99%</a:t>
            </a:r>
          </a:p>
        </p:txBody>
      </p:sp>
      <p:pic>
        <p:nvPicPr>
          <p:cNvPr name="Picture 90" id="9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9555766">
            <a:off x="-2626314" y="367457"/>
            <a:ext cx="7315200" cy="1415845"/>
          </a:xfrm>
          <a:prstGeom prst="rect">
            <a:avLst/>
          </a:prstGeom>
        </p:spPr>
      </p:pic>
      <p:pic>
        <p:nvPicPr>
          <p:cNvPr name="Picture 91" id="91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56577" y="0"/>
            <a:ext cx="1729993" cy="691997"/>
          </a:xfrm>
          <a:prstGeom prst="rect">
            <a:avLst/>
          </a:prstGeom>
        </p:spPr>
      </p:pic>
      <p:pic>
        <p:nvPicPr>
          <p:cNvPr name="Picture 92" id="9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08621">
            <a:off x="12942788" y="8645042"/>
            <a:ext cx="7315200" cy="1415845"/>
          </a:xfrm>
          <a:prstGeom prst="rect">
            <a:avLst/>
          </a:prstGeom>
        </p:spPr>
      </p:pic>
      <p:pic>
        <p:nvPicPr>
          <p:cNvPr name="Picture 93" id="93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049587" y="9822140"/>
            <a:ext cx="1729993" cy="691997"/>
          </a:xfrm>
          <a:prstGeom prst="rect">
            <a:avLst/>
          </a:prstGeom>
        </p:spPr>
      </p:pic>
      <p:pic>
        <p:nvPicPr>
          <p:cNvPr name="Picture 94" id="9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423004" y="0"/>
            <a:ext cx="1729993" cy="691997"/>
          </a:xfrm>
          <a:prstGeom prst="rect">
            <a:avLst/>
          </a:prstGeom>
        </p:spPr>
      </p:pic>
      <p:pic>
        <p:nvPicPr>
          <p:cNvPr name="Picture 95" id="9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864996" y="9822140"/>
            <a:ext cx="1729993" cy="6919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E1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9255">
            <a:off x="3576503" y="2890819"/>
            <a:ext cx="8844799" cy="0"/>
          </a:xfrm>
          <a:prstGeom prst="line">
            <a:avLst/>
          </a:prstGeom>
          <a:ln cap="flat" w="2857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929537" y="2486382"/>
            <a:ext cx="2646982" cy="813635"/>
            <a:chOff x="0" y="0"/>
            <a:chExt cx="2148466" cy="66040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2148466" cy="660400"/>
            </a:xfrm>
            <a:custGeom>
              <a:avLst/>
              <a:gdLst/>
              <a:ahLst/>
              <a:cxnLst/>
              <a:rect r="r" b="b" t="t" l="l"/>
              <a:pathLst>
                <a:path h="660400" w="2148466">
                  <a:moveTo>
                    <a:pt x="202400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24006" y="0"/>
                  </a:lnTo>
                  <a:cubicBezTo>
                    <a:pt x="2092586" y="0"/>
                    <a:pt x="2148466" y="55880"/>
                    <a:pt x="2148466" y="124460"/>
                  </a:cubicBezTo>
                  <a:lnTo>
                    <a:pt x="2148466" y="535940"/>
                  </a:lnTo>
                  <a:cubicBezTo>
                    <a:pt x="2148466" y="604520"/>
                    <a:pt x="2092586" y="660400"/>
                    <a:pt x="2024006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146683" y="3576242"/>
            <a:ext cx="3771630" cy="1977166"/>
            <a:chOff x="0" y="0"/>
            <a:chExt cx="1686329" cy="884008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686329" cy="884009"/>
            </a:xfrm>
            <a:custGeom>
              <a:avLst/>
              <a:gdLst/>
              <a:ahLst/>
              <a:cxnLst/>
              <a:rect r="r" b="b" t="t" l="l"/>
              <a:pathLst>
                <a:path h="884009" w="1686329">
                  <a:moveTo>
                    <a:pt x="1561869" y="884008"/>
                  </a:moveTo>
                  <a:lnTo>
                    <a:pt x="124460" y="884008"/>
                  </a:lnTo>
                  <a:cubicBezTo>
                    <a:pt x="55880" y="884008"/>
                    <a:pt x="0" y="828128"/>
                    <a:pt x="0" y="7595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1869" y="0"/>
                  </a:lnTo>
                  <a:cubicBezTo>
                    <a:pt x="1630449" y="0"/>
                    <a:pt x="1686329" y="55880"/>
                    <a:pt x="1686329" y="124460"/>
                  </a:cubicBezTo>
                  <a:lnTo>
                    <a:pt x="1686329" y="759549"/>
                  </a:lnTo>
                  <a:cubicBezTo>
                    <a:pt x="1686329" y="828129"/>
                    <a:pt x="1630449" y="884009"/>
                    <a:pt x="1561869" y="8840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7" id="7"/>
          <p:cNvSpPr/>
          <p:nvPr/>
        </p:nvSpPr>
        <p:spPr>
          <a:xfrm rot="0">
            <a:off x="1324605" y="6669838"/>
            <a:ext cx="1338929" cy="0"/>
          </a:xfrm>
          <a:prstGeom prst="line">
            <a:avLst/>
          </a:prstGeom>
          <a:ln cap="flat" w="2857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-5400000">
            <a:off x="41621" y="5363042"/>
            <a:ext cx="2613592" cy="0"/>
          </a:xfrm>
          <a:prstGeom prst="line">
            <a:avLst/>
          </a:prstGeom>
          <a:ln cap="flat" w="2857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9" id="9"/>
          <p:cNvGrpSpPr/>
          <p:nvPr/>
        </p:nvGrpSpPr>
        <p:grpSpPr>
          <a:xfrm rot="0">
            <a:off x="877938" y="3576242"/>
            <a:ext cx="988583" cy="988583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675411" y="2486382"/>
            <a:ext cx="2646982" cy="813635"/>
            <a:chOff x="0" y="0"/>
            <a:chExt cx="2148466" cy="66040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2148466" cy="660400"/>
            </a:xfrm>
            <a:custGeom>
              <a:avLst/>
              <a:gdLst/>
              <a:ahLst/>
              <a:cxnLst/>
              <a:rect r="r" b="b" t="t" l="l"/>
              <a:pathLst>
                <a:path h="660400" w="2148466">
                  <a:moveTo>
                    <a:pt x="202400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24006" y="0"/>
                  </a:lnTo>
                  <a:cubicBezTo>
                    <a:pt x="2092586" y="0"/>
                    <a:pt x="2148466" y="55880"/>
                    <a:pt x="2148466" y="124460"/>
                  </a:cubicBezTo>
                  <a:lnTo>
                    <a:pt x="2148466" y="535940"/>
                  </a:lnTo>
                  <a:cubicBezTo>
                    <a:pt x="2148466" y="604520"/>
                    <a:pt x="2092586" y="660400"/>
                    <a:pt x="2024006" y="66040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7892558" y="3576242"/>
            <a:ext cx="3771630" cy="1977166"/>
            <a:chOff x="0" y="0"/>
            <a:chExt cx="1686329" cy="884008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1686329" cy="884009"/>
            </a:xfrm>
            <a:custGeom>
              <a:avLst/>
              <a:gdLst/>
              <a:ahLst/>
              <a:cxnLst/>
              <a:rect r="r" b="b" t="t" l="l"/>
              <a:pathLst>
                <a:path h="884009" w="1686329">
                  <a:moveTo>
                    <a:pt x="1561869" y="884008"/>
                  </a:moveTo>
                  <a:lnTo>
                    <a:pt x="124460" y="884008"/>
                  </a:lnTo>
                  <a:cubicBezTo>
                    <a:pt x="55880" y="884008"/>
                    <a:pt x="0" y="828128"/>
                    <a:pt x="0" y="7595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1869" y="0"/>
                  </a:lnTo>
                  <a:cubicBezTo>
                    <a:pt x="1630449" y="0"/>
                    <a:pt x="1686329" y="55880"/>
                    <a:pt x="1686329" y="124460"/>
                  </a:cubicBezTo>
                  <a:lnTo>
                    <a:pt x="1686329" y="759549"/>
                  </a:lnTo>
                  <a:cubicBezTo>
                    <a:pt x="1686329" y="828129"/>
                    <a:pt x="1630449" y="884009"/>
                    <a:pt x="1561869" y="884009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6623812" y="3576242"/>
            <a:ext cx="988583" cy="988583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421286" y="2486382"/>
            <a:ext cx="2646982" cy="813635"/>
            <a:chOff x="0" y="0"/>
            <a:chExt cx="2148466" cy="660400"/>
          </a:xfrm>
        </p:grpSpPr>
        <p:sp>
          <p:nvSpPr>
            <p:cNvPr name="Freeform 20" id="20"/>
            <p:cNvSpPr/>
            <p:nvPr/>
          </p:nvSpPr>
          <p:spPr>
            <a:xfrm>
              <a:off x="0" y="0"/>
              <a:ext cx="2148466" cy="660400"/>
            </a:xfrm>
            <a:custGeom>
              <a:avLst/>
              <a:gdLst/>
              <a:ahLst/>
              <a:cxnLst/>
              <a:rect r="r" b="b" t="t" l="l"/>
              <a:pathLst>
                <a:path h="660400" w="2148466">
                  <a:moveTo>
                    <a:pt x="202400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24006" y="0"/>
                  </a:lnTo>
                  <a:cubicBezTo>
                    <a:pt x="2092586" y="0"/>
                    <a:pt x="2148466" y="55880"/>
                    <a:pt x="2148466" y="124460"/>
                  </a:cubicBezTo>
                  <a:lnTo>
                    <a:pt x="2148466" y="535940"/>
                  </a:lnTo>
                  <a:cubicBezTo>
                    <a:pt x="2148466" y="604520"/>
                    <a:pt x="2092586" y="660400"/>
                    <a:pt x="2024006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3638432" y="3576242"/>
            <a:ext cx="3771630" cy="1977166"/>
            <a:chOff x="0" y="0"/>
            <a:chExt cx="1686329" cy="884008"/>
          </a:xfrm>
        </p:grpSpPr>
        <p:sp>
          <p:nvSpPr>
            <p:cNvPr name="Freeform 22" id="22"/>
            <p:cNvSpPr/>
            <p:nvPr/>
          </p:nvSpPr>
          <p:spPr>
            <a:xfrm>
              <a:off x="0" y="0"/>
              <a:ext cx="1686329" cy="884009"/>
            </a:xfrm>
            <a:custGeom>
              <a:avLst/>
              <a:gdLst/>
              <a:ahLst/>
              <a:cxnLst/>
              <a:rect r="r" b="b" t="t" l="l"/>
              <a:pathLst>
                <a:path h="884009" w="1686329">
                  <a:moveTo>
                    <a:pt x="1561869" y="884008"/>
                  </a:moveTo>
                  <a:lnTo>
                    <a:pt x="124460" y="884008"/>
                  </a:lnTo>
                  <a:cubicBezTo>
                    <a:pt x="55880" y="884008"/>
                    <a:pt x="0" y="828128"/>
                    <a:pt x="0" y="7595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1869" y="0"/>
                  </a:lnTo>
                  <a:cubicBezTo>
                    <a:pt x="1630449" y="0"/>
                    <a:pt x="1686329" y="55880"/>
                    <a:pt x="1686329" y="124460"/>
                  </a:cubicBezTo>
                  <a:lnTo>
                    <a:pt x="1686329" y="759549"/>
                  </a:lnTo>
                  <a:cubicBezTo>
                    <a:pt x="1686329" y="828129"/>
                    <a:pt x="1630449" y="884009"/>
                    <a:pt x="1561869" y="8840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2369687" y="3576242"/>
            <a:ext cx="988583" cy="988583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AutoShape 26" id="26"/>
          <p:cNvSpPr/>
          <p:nvPr/>
        </p:nvSpPr>
        <p:spPr>
          <a:xfrm rot="0">
            <a:off x="4793665" y="6669838"/>
            <a:ext cx="4745814" cy="0"/>
          </a:xfrm>
          <a:prstGeom prst="line">
            <a:avLst/>
          </a:prstGeom>
          <a:ln cap="flat" w="2857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7" id="27"/>
          <p:cNvGrpSpPr/>
          <p:nvPr/>
        </p:nvGrpSpPr>
        <p:grpSpPr>
          <a:xfrm rot="0">
            <a:off x="2198282" y="6277309"/>
            <a:ext cx="2646982" cy="813635"/>
            <a:chOff x="0" y="0"/>
            <a:chExt cx="2148466" cy="660400"/>
          </a:xfrm>
        </p:grpSpPr>
        <p:sp>
          <p:nvSpPr>
            <p:cNvPr name="Freeform 28" id="28"/>
            <p:cNvSpPr/>
            <p:nvPr/>
          </p:nvSpPr>
          <p:spPr>
            <a:xfrm>
              <a:off x="0" y="0"/>
              <a:ext cx="2148466" cy="660400"/>
            </a:xfrm>
            <a:custGeom>
              <a:avLst/>
              <a:gdLst/>
              <a:ahLst/>
              <a:cxnLst/>
              <a:rect r="r" b="b" t="t" l="l"/>
              <a:pathLst>
                <a:path h="660400" w="2148466">
                  <a:moveTo>
                    <a:pt x="202400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24006" y="0"/>
                  </a:lnTo>
                  <a:cubicBezTo>
                    <a:pt x="2092586" y="0"/>
                    <a:pt x="2148466" y="55880"/>
                    <a:pt x="2148466" y="124460"/>
                  </a:cubicBezTo>
                  <a:lnTo>
                    <a:pt x="2148466" y="535940"/>
                  </a:lnTo>
                  <a:cubicBezTo>
                    <a:pt x="2148466" y="604520"/>
                    <a:pt x="2092586" y="660400"/>
                    <a:pt x="2024006" y="66040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3415428" y="7367168"/>
            <a:ext cx="3771630" cy="1977166"/>
            <a:chOff x="0" y="0"/>
            <a:chExt cx="1686329" cy="884008"/>
          </a:xfrm>
        </p:grpSpPr>
        <p:sp>
          <p:nvSpPr>
            <p:cNvPr name="Freeform 30" id="30"/>
            <p:cNvSpPr/>
            <p:nvPr/>
          </p:nvSpPr>
          <p:spPr>
            <a:xfrm>
              <a:off x="0" y="0"/>
              <a:ext cx="1686329" cy="884009"/>
            </a:xfrm>
            <a:custGeom>
              <a:avLst/>
              <a:gdLst/>
              <a:ahLst/>
              <a:cxnLst/>
              <a:rect r="r" b="b" t="t" l="l"/>
              <a:pathLst>
                <a:path h="884009" w="1686329">
                  <a:moveTo>
                    <a:pt x="1561869" y="884008"/>
                  </a:moveTo>
                  <a:lnTo>
                    <a:pt x="124460" y="884008"/>
                  </a:lnTo>
                  <a:cubicBezTo>
                    <a:pt x="55880" y="884008"/>
                    <a:pt x="0" y="828128"/>
                    <a:pt x="0" y="7595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1869" y="0"/>
                  </a:lnTo>
                  <a:cubicBezTo>
                    <a:pt x="1630449" y="0"/>
                    <a:pt x="1686329" y="55880"/>
                    <a:pt x="1686329" y="124460"/>
                  </a:cubicBezTo>
                  <a:lnTo>
                    <a:pt x="1686329" y="759549"/>
                  </a:lnTo>
                  <a:cubicBezTo>
                    <a:pt x="1686329" y="828129"/>
                    <a:pt x="1630449" y="884009"/>
                    <a:pt x="1561869" y="884009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2146683" y="7367168"/>
            <a:ext cx="988583" cy="988583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9373992" y="6277309"/>
            <a:ext cx="2646982" cy="813635"/>
            <a:chOff x="0" y="0"/>
            <a:chExt cx="2148466" cy="660400"/>
          </a:xfrm>
        </p:grpSpPr>
        <p:sp>
          <p:nvSpPr>
            <p:cNvPr name="Freeform 35" id="35"/>
            <p:cNvSpPr/>
            <p:nvPr/>
          </p:nvSpPr>
          <p:spPr>
            <a:xfrm>
              <a:off x="0" y="0"/>
              <a:ext cx="2148466" cy="660400"/>
            </a:xfrm>
            <a:custGeom>
              <a:avLst/>
              <a:gdLst/>
              <a:ahLst/>
              <a:cxnLst/>
              <a:rect r="r" b="b" t="t" l="l"/>
              <a:pathLst>
                <a:path h="660400" w="2148466">
                  <a:moveTo>
                    <a:pt x="202400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24006" y="0"/>
                  </a:lnTo>
                  <a:cubicBezTo>
                    <a:pt x="2092586" y="0"/>
                    <a:pt x="2148466" y="55880"/>
                    <a:pt x="2148466" y="124460"/>
                  </a:cubicBezTo>
                  <a:lnTo>
                    <a:pt x="2148466" y="535940"/>
                  </a:lnTo>
                  <a:cubicBezTo>
                    <a:pt x="2148466" y="604520"/>
                    <a:pt x="2092586" y="660400"/>
                    <a:pt x="2024006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10591138" y="7367168"/>
            <a:ext cx="3771630" cy="1977166"/>
            <a:chOff x="0" y="0"/>
            <a:chExt cx="1686329" cy="884008"/>
          </a:xfrm>
        </p:grpSpPr>
        <p:sp>
          <p:nvSpPr>
            <p:cNvPr name="Freeform 37" id="37"/>
            <p:cNvSpPr/>
            <p:nvPr/>
          </p:nvSpPr>
          <p:spPr>
            <a:xfrm>
              <a:off x="0" y="0"/>
              <a:ext cx="1686329" cy="884009"/>
            </a:xfrm>
            <a:custGeom>
              <a:avLst/>
              <a:gdLst/>
              <a:ahLst/>
              <a:cxnLst/>
              <a:rect r="r" b="b" t="t" l="l"/>
              <a:pathLst>
                <a:path h="884009" w="1686329">
                  <a:moveTo>
                    <a:pt x="1561869" y="884008"/>
                  </a:moveTo>
                  <a:lnTo>
                    <a:pt x="124460" y="884008"/>
                  </a:lnTo>
                  <a:cubicBezTo>
                    <a:pt x="55880" y="884008"/>
                    <a:pt x="0" y="828128"/>
                    <a:pt x="0" y="7595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1869" y="0"/>
                  </a:lnTo>
                  <a:cubicBezTo>
                    <a:pt x="1630449" y="0"/>
                    <a:pt x="1686329" y="55880"/>
                    <a:pt x="1686329" y="124460"/>
                  </a:cubicBezTo>
                  <a:lnTo>
                    <a:pt x="1686329" y="759549"/>
                  </a:lnTo>
                  <a:cubicBezTo>
                    <a:pt x="1686329" y="828129"/>
                    <a:pt x="1630449" y="884009"/>
                    <a:pt x="1561869" y="8840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9322393" y="7367168"/>
            <a:ext cx="988583" cy="988583"/>
            <a:chOff x="0" y="0"/>
            <a:chExt cx="812800" cy="812800"/>
          </a:xfrm>
        </p:grpSpPr>
        <p:sp>
          <p:nvSpPr>
            <p:cNvPr name="Freeform 39" id="3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pic>
        <p:nvPicPr>
          <p:cNvPr name="Picture 41" id="41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9555766">
            <a:off x="-2626314" y="367457"/>
            <a:ext cx="7315200" cy="1415845"/>
          </a:xfrm>
          <a:prstGeom prst="rect">
            <a:avLst/>
          </a:prstGeom>
        </p:spPr>
      </p:pic>
      <p:pic>
        <p:nvPicPr>
          <p:cNvPr name="Picture 42" id="4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56577" y="0"/>
            <a:ext cx="1729993" cy="691997"/>
          </a:xfrm>
          <a:prstGeom prst="rect">
            <a:avLst/>
          </a:prstGeom>
        </p:spPr>
      </p:pic>
      <p:pic>
        <p:nvPicPr>
          <p:cNvPr name="Picture 43" id="4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08621">
            <a:off x="12942788" y="8645042"/>
            <a:ext cx="7315200" cy="1415845"/>
          </a:xfrm>
          <a:prstGeom prst="rect">
            <a:avLst/>
          </a:prstGeom>
        </p:spPr>
      </p:pic>
      <p:pic>
        <p:nvPicPr>
          <p:cNvPr name="Picture 44" id="4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049587" y="9822140"/>
            <a:ext cx="1729993" cy="691997"/>
          </a:xfrm>
          <a:prstGeom prst="rect">
            <a:avLst/>
          </a:prstGeom>
        </p:spPr>
      </p:pic>
      <p:pic>
        <p:nvPicPr>
          <p:cNvPr name="Picture 45" id="4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423004" y="0"/>
            <a:ext cx="1729993" cy="691997"/>
          </a:xfrm>
          <a:prstGeom prst="rect">
            <a:avLst/>
          </a:prstGeom>
        </p:spPr>
      </p:pic>
      <p:pic>
        <p:nvPicPr>
          <p:cNvPr name="Picture 46" id="4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864996" y="9822140"/>
            <a:ext cx="1729993" cy="691997"/>
          </a:xfrm>
          <a:prstGeom prst="rect">
            <a:avLst/>
          </a:prstGeom>
        </p:spPr>
      </p:pic>
      <p:pic>
        <p:nvPicPr>
          <p:cNvPr name="Picture 47" id="4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75192" y="3819929"/>
            <a:ext cx="394076" cy="501209"/>
          </a:xfrm>
          <a:prstGeom prst="rect">
            <a:avLst/>
          </a:prstGeom>
        </p:spPr>
      </p:pic>
      <p:pic>
        <p:nvPicPr>
          <p:cNvPr name="Picture 48" id="4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67499" y="3819929"/>
            <a:ext cx="501209" cy="501209"/>
          </a:xfrm>
          <a:prstGeom prst="rect">
            <a:avLst/>
          </a:prstGeom>
        </p:spPr>
      </p:pic>
      <p:pic>
        <p:nvPicPr>
          <p:cNvPr name="Picture 49" id="49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71728" y="3819929"/>
            <a:ext cx="584500" cy="501209"/>
          </a:xfrm>
          <a:prstGeom prst="rect">
            <a:avLst/>
          </a:prstGeom>
        </p:spPr>
      </p:pic>
      <p:pic>
        <p:nvPicPr>
          <p:cNvPr name="Picture 50" id="50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374417" y="7632887"/>
            <a:ext cx="533115" cy="457146"/>
          </a:xfrm>
          <a:prstGeom prst="rect">
            <a:avLst/>
          </a:prstGeom>
        </p:spPr>
      </p:pic>
      <p:pic>
        <p:nvPicPr>
          <p:cNvPr name="Picture 51" id="51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558890" y="7658769"/>
            <a:ext cx="515589" cy="405382"/>
          </a:xfrm>
          <a:prstGeom prst="rect">
            <a:avLst/>
          </a:prstGeom>
        </p:spPr>
      </p:pic>
      <p:sp>
        <p:nvSpPr>
          <p:cNvPr name="TextBox 52" id="52"/>
          <p:cNvSpPr txBox="true"/>
          <p:nvPr/>
        </p:nvSpPr>
        <p:spPr>
          <a:xfrm rot="0">
            <a:off x="5282198" y="634365"/>
            <a:ext cx="7723604" cy="712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134">
                <a:solidFill>
                  <a:srgbClr val="2B2A2A"/>
                </a:solidFill>
                <a:latin typeface="Barlow Bold"/>
              </a:rPr>
              <a:t>PROJECET TIMELINE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4315472" y="1517709"/>
            <a:ext cx="9657057" cy="358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B2A2A"/>
                </a:solidFill>
                <a:latin typeface="Barlow Medium"/>
              </a:rPr>
              <a:t>Building a Timeline for Every Creative Project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2396976" y="3742135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Brief 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2396976" y="4385486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Clearly defining the materials and tools that are needed to start a project and keep it.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125084" y="2595702"/>
            <a:ext cx="2255888" cy="537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2B2A2A"/>
                </a:solidFill>
                <a:latin typeface="Barlow Medium Bold"/>
              </a:rPr>
              <a:t>2022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8142850" y="3742135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76">
                <a:solidFill>
                  <a:srgbClr val="FFFFFF"/>
                </a:solidFill>
                <a:latin typeface="Barlow Medium Bold"/>
              </a:rPr>
              <a:t>Deadlines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8142850" y="4385486"/>
            <a:ext cx="3385344" cy="944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FFFFFF"/>
                </a:solidFill>
                <a:latin typeface="Barlow Medium"/>
              </a:rPr>
              <a:t>Every good timeline needs deadlines to define its roadmap.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6870958" y="2595702"/>
            <a:ext cx="2255888" cy="537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FFFFFF"/>
                </a:solidFill>
                <a:latin typeface="Barlow Medium Bold"/>
              </a:rPr>
              <a:t>2023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3888725" y="3742135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Follow Through 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3888725" y="4385486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Follow Through  </a:t>
            </a:r>
            <a:r>
              <a:rPr lang="en-US" sz="1800" spc="57">
                <a:solidFill>
                  <a:srgbClr val="2B2A2A"/>
                </a:solidFill>
                <a:latin typeface="Barlow Medium"/>
              </a:rPr>
              <a:t>with the Process is one part to ensure your project runs smoothly. 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2616833" y="2595702"/>
            <a:ext cx="2255888" cy="537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2B2A2A"/>
                </a:solidFill>
                <a:latin typeface="Barlow Medium Bold"/>
              </a:rPr>
              <a:t>2024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3665721" y="7533061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76">
                <a:solidFill>
                  <a:srgbClr val="F4F4F3"/>
                </a:solidFill>
                <a:latin typeface="Barlow Medium Bold"/>
              </a:rPr>
              <a:t>Identify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3665721" y="8176412"/>
            <a:ext cx="3385344" cy="944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F4F4F3"/>
                </a:solidFill>
                <a:latin typeface="Barlow Medium"/>
              </a:rPr>
              <a:t>Defining what everyone’s responsibilities are will ensure everyone is focused.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2393829" y="6386629"/>
            <a:ext cx="2255888" cy="537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F4F4F3"/>
                </a:solidFill>
                <a:latin typeface="Barlow Medium Bold"/>
              </a:rPr>
              <a:t>2025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0841431" y="7533061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Deliverables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0841431" y="8176412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Define all the </a:t>
            </a:r>
            <a:r>
              <a:rPr lang="en-US" sz="1800" spc="57">
                <a:solidFill>
                  <a:srgbClr val="2B2A2A"/>
                </a:solidFill>
                <a:latin typeface="Barlow Medium"/>
              </a:rPr>
              <a:t>deliverables including drafts, revisions, and final pieces.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9569539" y="6386629"/>
            <a:ext cx="2255888" cy="537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2B2A2A"/>
                </a:solidFill>
                <a:latin typeface="Barlow Medium Bold"/>
              </a:rPr>
              <a:t>2026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E1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282198" y="634365"/>
            <a:ext cx="7723604" cy="712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134">
                <a:solidFill>
                  <a:srgbClr val="2B2A2A"/>
                </a:solidFill>
                <a:latin typeface="Barlow Bold"/>
              </a:rPr>
              <a:t>TIMELINE INFOGRAPHIC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315472" y="1517709"/>
            <a:ext cx="9657057" cy="358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B2A2A"/>
                </a:solidFill>
                <a:latin typeface="Barlow Medium"/>
              </a:rPr>
              <a:t>Why you need a project timeline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665791" y="2708243"/>
            <a:ext cx="1321946" cy="1321946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2B2A2A"/>
              </a:solidFill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927563" y="2974881"/>
            <a:ext cx="798402" cy="712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spc="134">
                <a:solidFill>
                  <a:srgbClr val="2B2A2A"/>
                </a:solidFill>
                <a:latin typeface="Barlow Bold Bold"/>
              </a:rPr>
              <a:t>01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3548073" y="2295583"/>
            <a:ext cx="4017695" cy="2147266"/>
            <a:chOff x="0" y="0"/>
            <a:chExt cx="2979669" cy="159249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2979669" cy="1592490"/>
            </a:xfrm>
            <a:custGeom>
              <a:avLst/>
              <a:gdLst/>
              <a:ahLst/>
              <a:cxnLst/>
              <a:rect r="r" b="b" t="t" l="l"/>
              <a:pathLst>
                <a:path h="1592490" w="2979669">
                  <a:moveTo>
                    <a:pt x="2855209" y="1592490"/>
                  </a:moveTo>
                  <a:lnTo>
                    <a:pt x="124460" y="1592490"/>
                  </a:lnTo>
                  <a:cubicBezTo>
                    <a:pt x="55880" y="1592490"/>
                    <a:pt x="0" y="1536610"/>
                    <a:pt x="0" y="14680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5209" y="0"/>
                  </a:lnTo>
                  <a:cubicBezTo>
                    <a:pt x="2923789" y="0"/>
                    <a:pt x="2979669" y="55880"/>
                    <a:pt x="2979669" y="124460"/>
                  </a:cubicBezTo>
                  <a:lnTo>
                    <a:pt x="2979669" y="1468030"/>
                  </a:lnTo>
                  <a:cubicBezTo>
                    <a:pt x="2979669" y="1536610"/>
                    <a:pt x="2923789" y="1592490"/>
                    <a:pt x="2855209" y="15924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4428976" y="2546525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Information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864248" y="3189877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To communicate high-level information about your project to managers and stakeholders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2606932" y="5374583"/>
            <a:ext cx="1321946" cy="132194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2B2A2A"/>
              </a:solidFill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2868704" y="5641221"/>
            <a:ext cx="798402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spc="134">
                <a:solidFill>
                  <a:srgbClr val="2B2A2A"/>
                </a:solidFill>
                <a:latin typeface="Barlow Bold Bold"/>
              </a:rPr>
              <a:t>02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4489214" y="4961923"/>
            <a:ext cx="4017695" cy="2147266"/>
            <a:chOff x="0" y="0"/>
            <a:chExt cx="2979669" cy="1592490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2979669" cy="1592490"/>
            </a:xfrm>
            <a:custGeom>
              <a:avLst/>
              <a:gdLst/>
              <a:ahLst/>
              <a:cxnLst/>
              <a:rect r="r" b="b" t="t" l="l"/>
              <a:pathLst>
                <a:path h="1592490" w="2979669">
                  <a:moveTo>
                    <a:pt x="2855209" y="1592490"/>
                  </a:moveTo>
                  <a:lnTo>
                    <a:pt x="124460" y="1592490"/>
                  </a:lnTo>
                  <a:cubicBezTo>
                    <a:pt x="55880" y="1592490"/>
                    <a:pt x="0" y="1536610"/>
                    <a:pt x="0" y="14680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5209" y="0"/>
                  </a:lnTo>
                  <a:cubicBezTo>
                    <a:pt x="2923789" y="0"/>
                    <a:pt x="2979669" y="55880"/>
                    <a:pt x="2979669" y="124460"/>
                  </a:cubicBezTo>
                  <a:lnTo>
                    <a:pt x="2979669" y="1468030"/>
                  </a:lnTo>
                  <a:cubicBezTo>
                    <a:pt x="2979669" y="1536610"/>
                    <a:pt x="2923789" y="1592490"/>
                    <a:pt x="2855209" y="15924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5370117" y="5212865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Goals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805389" y="5856217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Keeps everyone on the same page and align their objectives and goals 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665791" y="8036198"/>
            <a:ext cx="1321946" cy="1321946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2B2A2A"/>
              </a:solidFill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927563" y="8302836"/>
            <a:ext cx="798402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spc="134">
                <a:solidFill>
                  <a:srgbClr val="2B2A2A"/>
                </a:solidFill>
                <a:latin typeface="Barlow Bold Bold"/>
              </a:rPr>
              <a:t>03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3548073" y="7623539"/>
            <a:ext cx="4017695" cy="2147266"/>
            <a:chOff x="0" y="0"/>
            <a:chExt cx="2979669" cy="1592490"/>
          </a:xfrm>
        </p:grpSpPr>
        <p:sp>
          <p:nvSpPr>
            <p:cNvPr name="Freeform 25" id="25"/>
            <p:cNvSpPr/>
            <p:nvPr/>
          </p:nvSpPr>
          <p:spPr>
            <a:xfrm>
              <a:off x="0" y="0"/>
              <a:ext cx="2979669" cy="1592490"/>
            </a:xfrm>
            <a:custGeom>
              <a:avLst/>
              <a:gdLst/>
              <a:ahLst/>
              <a:cxnLst/>
              <a:rect r="r" b="b" t="t" l="l"/>
              <a:pathLst>
                <a:path h="1592490" w="2979669">
                  <a:moveTo>
                    <a:pt x="2855209" y="1592490"/>
                  </a:moveTo>
                  <a:lnTo>
                    <a:pt x="124460" y="1592490"/>
                  </a:lnTo>
                  <a:cubicBezTo>
                    <a:pt x="55880" y="1592490"/>
                    <a:pt x="0" y="1536610"/>
                    <a:pt x="0" y="14680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5209" y="0"/>
                  </a:lnTo>
                  <a:cubicBezTo>
                    <a:pt x="2923789" y="0"/>
                    <a:pt x="2979669" y="55880"/>
                    <a:pt x="2979669" y="124460"/>
                  </a:cubicBezTo>
                  <a:lnTo>
                    <a:pt x="2979669" y="1468030"/>
                  </a:lnTo>
                  <a:cubicBezTo>
                    <a:pt x="2979669" y="1536610"/>
                    <a:pt x="2923789" y="1592490"/>
                    <a:pt x="2855209" y="15924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4428976" y="7874480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Priority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864248" y="8517832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Helps with identifying project priorities and making effective decisions</a:t>
            </a:r>
          </a:p>
        </p:txBody>
      </p:sp>
      <p:sp>
        <p:nvSpPr>
          <p:cNvPr name="AutoShape 28" id="28"/>
          <p:cNvSpPr/>
          <p:nvPr/>
        </p:nvSpPr>
        <p:spPr>
          <a:xfrm rot="3994226">
            <a:off x="2171894" y="4678574"/>
            <a:ext cx="1465200" cy="0"/>
          </a:xfrm>
          <a:prstGeom prst="line">
            <a:avLst/>
          </a:prstGeom>
          <a:ln cap="flat" w="4762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9" id="29"/>
          <p:cNvSpPr/>
          <p:nvPr/>
        </p:nvSpPr>
        <p:spPr>
          <a:xfrm rot="-4110780">
            <a:off x="2024170" y="7342551"/>
            <a:ext cx="1439730" cy="0"/>
          </a:xfrm>
          <a:prstGeom prst="line">
            <a:avLst/>
          </a:prstGeom>
          <a:ln cap="flat" w="4762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0" id="30"/>
          <p:cNvSpPr/>
          <p:nvPr/>
        </p:nvSpPr>
        <p:spPr>
          <a:xfrm rot="0">
            <a:off x="2987737" y="3345404"/>
            <a:ext cx="560336" cy="0"/>
          </a:xfrm>
          <a:prstGeom prst="line">
            <a:avLst/>
          </a:prstGeom>
          <a:ln cap="flat" w="4762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1" id="31"/>
          <p:cNvSpPr/>
          <p:nvPr/>
        </p:nvSpPr>
        <p:spPr>
          <a:xfrm rot="-67019">
            <a:off x="3928824" y="5993393"/>
            <a:ext cx="560443" cy="0"/>
          </a:xfrm>
          <a:prstGeom prst="line">
            <a:avLst/>
          </a:prstGeom>
          <a:ln cap="flat" w="4762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2" id="32"/>
          <p:cNvSpPr/>
          <p:nvPr/>
        </p:nvSpPr>
        <p:spPr>
          <a:xfrm rot="64784">
            <a:off x="2987683" y="8691494"/>
            <a:ext cx="602578" cy="0"/>
          </a:xfrm>
          <a:prstGeom prst="line">
            <a:avLst/>
          </a:prstGeom>
          <a:ln cap="flat" w="4762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3" id="33"/>
          <p:cNvGrpSpPr/>
          <p:nvPr/>
        </p:nvGrpSpPr>
        <p:grpSpPr>
          <a:xfrm rot="0">
            <a:off x="9781091" y="2708243"/>
            <a:ext cx="1321946" cy="1321946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2B2A2A"/>
              </a:solidFill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10042863" y="2974881"/>
            <a:ext cx="798402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spc="134">
                <a:solidFill>
                  <a:srgbClr val="2B2A2A"/>
                </a:solidFill>
                <a:latin typeface="Barlow Bold Bold"/>
              </a:rPr>
              <a:t>04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11663373" y="2295583"/>
            <a:ext cx="4017695" cy="2147266"/>
            <a:chOff x="0" y="0"/>
            <a:chExt cx="2979669" cy="1592490"/>
          </a:xfrm>
        </p:grpSpPr>
        <p:sp>
          <p:nvSpPr>
            <p:cNvPr name="Freeform 38" id="38"/>
            <p:cNvSpPr/>
            <p:nvPr/>
          </p:nvSpPr>
          <p:spPr>
            <a:xfrm>
              <a:off x="0" y="0"/>
              <a:ext cx="2979669" cy="1592490"/>
            </a:xfrm>
            <a:custGeom>
              <a:avLst/>
              <a:gdLst/>
              <a:ahLst/>
              <a:cxnLst/>
              <a:rect r="r" b="b" t="t" l="l"/>
              <a:pathLst>
                <a:path h="1592490" w="2979669">
                  <a:moveTo>
                    <a:pt x="2855209" y="1592490"/>
                  </a:moveTo>
                  <a:lnTo>
                    <a:pt x="124460" y="1592490"/>
                  </a:lnTo>
                  <a:cubicBezTo>
                    <a:pt x="55880" y="1592490"/>
                    <a:pt x="0" y="1536610"/>
                    <a:pt x="0" y="14680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5209" y="0"/>
                  </a:lnTo>
                  <a:cubicBezTo>
                    <a:pt x="2923789" y="0"/>
                    <a:pt x="2979669" y="55880"/>
                    <a:pt x="2979669" y="124460"/>
                  </a:cubicBezTo>
                  <a:lnTo>
                    <a:pt x="2979669" y="1468030"/>
                  </a:lnTo>
                  <a:cubicBezTo>
                    <a:pt x="2979669" y="1536610"/>
                    <a:pt x="2923789" y="1592490"/>
                    <a:pt x="2855209" y="15924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9" id="39"/>
          <p:cNvSpPr txBox="true"/>
          <p:nvPr/>
        </p:nvSpPr>
        <p:spPr>
          <a:xfrm rot="0">
            <a:off x="12544276" y="2546525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Monitoring 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1979548" y="3189877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Simplifies the processes of keeping projects on track and monitoring progress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10722232" y="5374583"/>
            <a:ext cx="1321946" cy="1321946"/>
            <a:chOff x="0" y="0"/>
            <a:chExt cx="812800" cy="812800"/>
          </a:xfrm>
        </p:grpSpPr>
        <p:sp>
          <p:nvSpPr>
            <p:cNvPr name="Freeform 42" id="4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2B2A2A"/>
              </a:solidFill>
            </a:ln>
          </p:spPr>
        </p:sp>
        <p:sp>
          <p:nvSpPr>
            <p:cNvPr name="TextBox 43" id="4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10984004" y="5641221"/>
            <a:ext cx="798402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spc="134">
                <a:solidFill>
                  <a:srgbClr val="2B2A2A"/>
                </a:solidFill>
                <a:latin typeface="Barlow Bold Bold"/>
              </a:rPr>
              <a:t>05</a:t>
            </a:r>
          </a:p>
        </p:txBody>
      </p:sp>
      <p:grpSp>
        <p:nvGrpSpPr>
          <p:cNvPr name="Group 45" id="45"/>
          <p:cNvGrpSpPr/>
          <p:nvPr/>
        </p:nvGrpSpPr>
        <p:grpSpPr>
          <a:xfrm rot="0">
            <a:off x="12604514" y="4961923"/>
            <a:ext cx="4017695" cy="2147266"/>
            <a:chOff x="0" y="0"/>
            <a:chExt cx="2979669" cy="1592490"/>
          </a:xfrm>
        </p:grpSpPr>
        <p:sp>
          <p:nvSpPr>
            <p:cNvPr name="Freeform 46" id="46"/>
            <p:cNvSpPr/>
            <p:nvPr/>
          </p:nvSpPr>
          <p:spPr>
            <a:xfrm>
              <a:off x="0" y="0"/>
              <a:ext cx="2979669" cy="1592490"/>
            </a:xfrm>
            <a:custGeom>
              <a:avLst/>
              <a:gdLst/>
              <a:ahLst/>
              <a:cxnLst/>
              <a:rect r="r" b="b" t="t" l="l"/>
              <a:pathLst>
                <a:path h="1592490" w="2979669">
                  <a:moveTo>
                    <a:pt x="2855209" y="1592490"/>
                  </a:moveTo>
                  <a:lnTo>
                    <a:pt x="124460" y="1592490"/>
                  </a:lnTo>
                  <a:cubicBezTo>
                    <a:pt x="55880" y="1592490"/>
                    <a:pt x="0" y="1536610"/>
                    <a:pt x="0" y="14680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5209" y="0"/>
                  </a:lnTo>
                  <a:cubicBezTo>
                    <a:pt x="2923789" y="0"/>
                    <a:pt x="2979669" y="55880"/>
                    <a:pt x="2979669" y="124460"/>
                  </a:cubicBezTo>
                  <a:lnTo>
                    <a:pt x="2979669" y="1468030"/>
                  </a:lnTo>
                  <a:cubicBezTo>
                    <a:pt x="2979669" y="1536610"/>
                    <a:pt x="2923789" y="1592490"/>
                    <a:pt x="2855209" y="15924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7" id="47"/>
          <p:cNvSpPr txBox="true"/>
          <p:nvPr/>
        </p:nvSpPr>
        <p:spPr>
          <a:xfrm rot="0">
            <a:off x="13485417" y="5212865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Manage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2920689" y="5856217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Helps with resource allocation and time management agar lebih efektif dan efesien.</a:t>
            </a:r>
          </a:p>
        </p:txBody>
      </p:sp>
      <p:grpSp>
        <p:nvGrpSpPr>
          <p:cNvPr name="Group 49" id="49"/>
          <p:cNvGrpSpPr/>
          <p:nvPr/>
        </p:nvGrpSpPr>
        <p:grpSpPr>
          <a:xfrm rot="0">
            <a:off x="9781091" y="8036198"/>
            <a:ext cx="1321946" cy="1321946"/>
            <a:chOff x="0" y="0"/>
            <a:chExt cx="812800" cy="812800"/>
          </a:xfrm>
        </p:grpSpPr>
        <p:sp>
          <p:nvSpPr>
            <p:cNvPr name="Freeform 50" id="5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2B2A2A"/>
              </a:solidFill>
            </a:ln>
          </p:spPr>
        </p:sp>
        <p:sp>
          <p:nvSpPr>
            <p:cNvPr name="TextBox 51" id="5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52" id="52"/>
          <p:cNvSpPr txBox="true"/>
          <p:nvPr/>
        </p:nvSpPr>
        <p:spPr>
          <a:xfrm rot="0">
            <a:off x="10042863" y="8302836"/>
            <a:ext cx="798402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spc="134">
                <a:solidFill>
                  <a:srgbClr val="2B2A2A"/>
                </a:solidFill>
                <a:latin typeface="Barlow Bold Bold"/>
              </a:rPr>
              <a:t>06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11663373" y="7623539"/>
            <a:ext cx="4017695" cy="2147266"/>
            <a:chOff x="0" y="0"/>
            <a:chExt cx="2979669" cy="1592490"/>
          </a:xfrm>
        </p:grpSpPr>
        <p:sp>
          <p:nvSpPr>
            <p:cNvPr name="Freeform 54" id="54"/>
            <p:cNvSpPr/>
            <p:nvPr/>
          </p:nvSpPr>
          <p:spPr>
            <a:xfrm>
              <a:off x="0" y="0"/>
              <a:ext cx="2979669" cy="1592490"/>
            </a:xfrm>
            <a:custGeom>
              <a:avLst/>
              <a:gdLst/>
              <a:ahLst/>
              <a:cxnLst/>
              <a:rect r="r" b="b" t="t" l="l"/>
              <a:pathLst>
                <a:path h="1592490" w="2979669">
                  <a:moveTo>
                    <a:pt x="2855209" y="1592490"/>
                  </a:moveTo>
                  <a:lnTo>
                    <a:pt x="124460" y="1592490"/>
                  </a:lnTo>
                  <a:cubicBezTo>
                    <a:pt x="55880" y="1592490"/>
                    <a:pt x="0" y="1536610"/>
                    <a:pt x="0" y="14680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5209" y="0"/>
                  </a:lnTo>
                  <a:cubicBezTo>
                    <a:pt x="2923789" y="0"/>
                    <a:pt x="2979669" y="55880"/>
                    <a:pt x="2979669" y="124460"/>
                  </a:cubicBezTo>
                  <a:lnTo>
                    <a:pt x="2979669" y="1468030"/>
                  </a:lnTo>
                  <a:cubicBezTo>
                    <a:pt x="2979669" y="1536610"/>
                    <a:pt x="2923789" y="1592490"/>
                    <a:pt x="2855209" y="15924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5" id="55"/>
          <p:cNvSpPr txBox="true"/>
          <p:nvPr/>
        </p:nvSpPr>
        <p:spPr>
          <a:xfrm rot="0">
            <a:off x="12544276" y="7874480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Prepare 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1979548" y="8517832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Help better prepare everything more thoroughly before the set time</a:t>
            </a:r>
          </a:p>
        </p:txBody>
      </p:sp>
      <p:sp>
        <p:nvSpPr>
          <p:cNvPr name="AutoShape 57" id="57"/>
          <p:cNvSpPr/>
          <p:nvPr/>
        </p:nvSpPr>
        <p:spPr>
          <a:xfrm rot="4264583">
            <a:off x="10219329" y="4678574"/>
            <a:ext cx="1421207" cy="0"/>
          </a:xfrm>
          <a:prstGeom prst="line">
            <a:avLst/>
          </a:prstGeom>
          <a:ln cap="flat" w="4762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8" id="58"/>
          <p:cNvSpPr/>
          <p:nvPr/>
        </p:nvSpPr>
        <p:spPr>
          <a:xfrm rot="-4224766">
            <a:off x="10196439" y="7342551"/>
            <a:ext cx="1421955" cy="0"/>
          </a:xfrm>
          <a:prstGeom prst="line">
            <a:avLst/>
          </a:prstGeom>
          <a:ln cap="flat" w="4762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9" id="59"/>
          <p:cNvSpPr/>
          <p:nvPr/>
        </p:nvSpPr>
        <p:spPr>
          <a:xfrm rot="214359">
            <a:off x="11102491" y="3327911"/>
            <a:ext cx="561427" cy="0"/>
          </a:xfrm>
          <a:prstGeom prst="line">
            <a:avLst/>
          </a:prstGeom>
          <a:ln cap="flat" w="4762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0" id="60"/>
          <p:cNvSpPr/>
          <p:nvPr/>
        </p:nvSpPr>
        <p:spPr>
          <a:xfrm rot="-67019">
            <a:off x="12044124" y="5993393"/>
            <a:ext cx="560443" cy="0"/>
          </a:xfrm>
          <a:prstGeom prst="line">
            <a:avLst/>
          </a:prstGeom>
          <a:ln cap="flat" w="4762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1" id="61"/>
          <p:cNvSpPr/>
          <p:nvPr/>
        </p:nvSpPr>
        <p:spPr>
          <a:xfrm rot="64784">
            <a:off x="11102983" y="8691494"/>
            <a:ext cx="602578" cy="0"/>
          </a:xfrm>
          <a:prstGeom prst="line">
            <a:avLst/>
          </a:prstGeom>
          <a:ln cap="flat" w="4762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62" id="6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9555766">
            <a:off x="-2626314" y="367457"/>
            <a:ext cx="7315200" cy="1415845"/>
          </a:xfrm>
          <a:prstGeom prst="rect">
            <a:avLst/>
          </a:prstGeom>
        </p:spPr>
      </p:pic>
      <p:pic>
        <p:nvPicPr>
          <p:cNvPr name="Picture 63" id="6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56577" y="0"/>
            <a:ext cx="1729993" cy="691997"/>
          </a:xfrm>
          <a:prstGeom prst="rect">
            <a:avLst/>
          </a:prstGeom>
        </p:spPr>
      </p:pic>
      <p:pic>
        <p:nvPicPr>
          <p:cNvPr name="Picture 64" id="6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08621">
            <a:off x="13878467" y="8651083"/>
            <a:ext cx="7315200" cy="1415845"/>
          </a:xfrm>
          <a:prstGeom prst="rect">
            <a:avLst/>
          </a:prstGeom>
        </p:spPr>
      </p:pic>
      <p:pic>
        <p:nvPicPr>
          <p:cNvPr name="Picture 65" id="6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049587" y="9822140"/>
            <a:ext cx="1729993" cy="691997"/>
          </a:xfrm>
          <a:prstGeom prst="rect">
            <a:avLst/>
          </a:prstGeom>
        </p:spPr>
      </p:pic>
      <p:pic>
        <p:nvPicPr>
          <p:cNvPr name="Picture 66" id="6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423004" y="0"/>
            <a:ext cx="1729993" cy="691997"/>
          </a:xfrm>
          <a:prstGeom prst="rect">
            <a:avLst/>
          </a:prstGeom>
        </p:spPr>
      </p:pic>
      <p:pic>
        <p:nvPicPr>
          <p:cNvPr name="Picture 67" id="6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864996" y="9822140"/>
            <a:ext cx="1729993" cy="6919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464739" y="6569346"/>
            <a:ext cx="5166468" cy="766130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941846" y="-4880540"/>
            <a:ext cx="5166468" cy="7661303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523590" y="1968611"/>
            <a:ext cx="2050402" cy="2050402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5920396" y="3161762"/>
            <a:ext cx="2050402" cy="2050402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317202" y="1968611"/>
            <a:ext cx="2050402" cy="2050402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712196" y="3161762"/>
            <a:ext cx="2050402" cy="2050402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6" id="16"/>
          <p:cNvSpPr/>
          <p:nvPr/>
        </p:nvSpPr>
        <p:spPr>
          <a:xfrm rot="926382">
            <a:off x="3496072" y="3561375"/>
            <a:ext cx="2504999" cy="0"/>
          </a:xfrm>
          <a:prstGeom prst="line">
            <a:avLst/>
          </a:prstGeom>
          <a:ln cap="flat" w="4762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rot="9889594">
            <a:off x="7891375" y="3565942"/>
            <a:ext cx="2504908" cy="0"/>
          </a:xfrm>
          <a:prstGeom prst="line">
            <a:avLst/>
          </a:prstGeom>
          <a:ln cap="flat" w="4762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rot="-9900964">
            <a:off x="12288365" y="3566360"/>
            <a:ext cx="2503189" cy="0"/>
          </a:xfrm>
          <a:prstGeom prst="line">
            <a:avLst/>
          </a:prstGeom>
          <a:ln cap="flat" w="4762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rot="168">
            <a:off x="4068882" y="7390504"/>
            <a:ext cx="10150235" cy="0"/>
          </a:xfrm>
          <a:prstGeom prst="line">
            <a:avLst/>
          </a:prstGeom>
          <a:ln cap="flat" w="4762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0" id="20"/>
          <p:cNvGrpSpPr/>
          <p:nvPr/>
        </p:nvGrpSpPr>
        <p:grpSpPr>
          <a:xfrm rot="0">
            <a:off x="1028700" y="6969409"/>
            <a:ext cx="3040182" cy="890463"/>
            <a:chOff x="0" y="0"/>
            <a:chExt cx="2254710" cy="660400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2254710" cy="660400"/>
            </a:xfrm>
            <a:custGeom>
              <a:avLst/>
              <a:gdLst/>
              <a:ahLst/>
              <a:cxnLst/>
              <a:rect r="r" b="b" t="t" l="l"/>
              <a:pathLst>
                <a:path h="660400" w="2254710">
                  <a:moveTo>
                    <a:pt x="213025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30250" y="0"/>
                  </a:lnTo>
                  <a:cubicBezTo>
                    <a:pt x="2198830" y="0"/>
                    <a:pt x="2254710" y="55880"/>
                    <a:pt x="2254710" y="124460"/>
                  </a:cubicBezTo>
                  <a:lnTo>
                    <a:pt x="2254710" y="535940"/>
                  </a:lnTo>
                  <a:cubicBezTo>
                    <a:pt x="2254710" y="604520"/>
                    <a:pt x="2198830" y="660400"/>
                    <a:pt x="2130250" y="660400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5425506" y="6969409"/>
            <a:ext cx="3040182" cy="890463"/>
            <a:chOff x="0" y="0"/>
            <a:chExt cx="2254710" cy="660400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2254710" cy="660400"/>
            </a:xfrm>
            <a:custGeom>
              <a:avLst/>
              <a:gdLst/>
              <a:ahLst/>
              <a:cxnLst/>
              <a:rect r="r" b="b" t="t" l="l"/>
              <a:pathLst>
                <a:path h="660400" w="2254710">
                  <a:moveTo>
                    <a:pt x="213025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30250" y="0"/>
                  </a:lnTo>
                  <a:cubicBezTo>
                    <a:pt x="2198830" y="0"/>
                    <a:pt x="2254710" y="55880"/>
                    <a:pt x="2254710" y="124460"/>
                  </a:cubicBezTo>
                  <a:lnTo>
                    <a:pt x="2254710" y="535940"/>
                  </a:lnTo>
                  <a:cubicBezTo>
                    <a:pt x="2254710" y="604520"/>
                    <a:pt x="2198830" y="660400"/>
                    <a:pt x="2130250" y="66040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822312" y="6969409"/>
            <a:ext cx="3040182" cy="890463"/>
            <a:chOff x="0" y="0"/>
            <a:chExt cx="2254710" cy="660400"/>
          </a:xfrm>
        </p:grpSpPr>
        <p:sp>
          <p:nvSpPr>
            <p:cNvPr name="Freeform 25" id="25"/>
            <p:cNvSpPr/>
            <p:nvPr/>
          </p:nvSpPr>
          <p:spPr>
            <a:xfrm>
              <a:off x="0" y="0"/>
              <a:ext cx="2254710" cy="660400"/>
            </a:xfrm>
            <a:custGeom>
              <a:avLst/>
              <a:gdLst/>
              <a:ahLst/>
              <a:cxnLst/>
              <a:rect r="r" b="b" t="t" l="l"/>
              <a:pathLst>
                <a:path h="660400" w="2254710">
                  <a:moveTo>
                    <a:pt x="213025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30250" y="0"/>
                  </a:lnTo>
                  <a:cubicBezTo>
                    <a:pt x="2198830" y="0"/>
                    <a:pt x="2254710" y="55880"/>
                    <a:pt x="2254710" y="124460"/>
                  </a:cubicBezTo>
                  <a:lnTo>
                    <a:pt x="2254710" y="535940"/>
                  </a:lnTo>
                  <a:cubicBezTo>
                    <a:pt x="2254710" y="604520"/>
                    <a:pt x="2198830" y="660400"/>
                    <a:pt x="2130250" y="660400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4219118" y="6969409"/>
            <a:ext cx="3040182" cy="890463"/>
            <a:chOff x="0" y="0"/>
            <a:chExt cx="2254710" cy="660400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2254710" cy="660400"/>
            </a:xfrm>
            <a:custGeom>
              <a:avLst/>
              <a:gdLst/>
              <a:ahLst/>
              <a:cxnLst/>
              <a:rect r="r" b="b" t="t" l="l"/>
              <a:pathLst>
                <a:path h="660400" w="2254710">
                  <a:moveTo>
                    <a:pt x="213025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30250" y="0"/>
                  </a:lnTo>
                  <a:cubicBezTo>
                    <a:pt x="2198830" y="0"/>
                    <a:pt x="2254710" y="55880"/>
                    <a:pt x="2254710" y="124460"/>
                  </a:cubicBezTo>
                  <a:lnTo>
                    <a:pt x="2254710" y="535940"/>
                  </a:lnTo>
                  <a:cubicBezTo>
                    <a:pt x="2254710" y="604520"/>
                    <a:pt x="2198830" y="660400"/>
                    <a:pt x="2130250" y="66040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14044725" y="8088472"/>
            <a:ext cx="3385344" cy="125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Taking time out to think in a deliberate manner will allow you to have creativity on demand.</a:t>
            </a:r>
          </a:p>
        </p:txBody>
      </p:sp>
      <p:pic>
        <p:nvPicPr>
          <p:cNvPr name="Picture 29" id="2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9555766">
            <a:off x="-2626314" y="367457"/>
            <a:ext cx="7315200" cy="1415845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56577" y="0"/>
            <a:ext cx="1729993" cy="691997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08621">
            <a:off x="12942788" y="8645042"/>
            <a:ext cx="7315200" cy="1415845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049587" y="9822140"/>
            <a:ext cx="1729993" cy="691997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423004" y="0"/>
            <a:ext cx="1729993" cy="691997"/>
          </a:xfrm>
          <a:prstGeom prst="rect">
            <a:avLst/>
          </a:prstGeom>
        </p:spPr>
      </p:pic>
      <p:pic>
        <p:nvPicPr>
          <p:cNvPr name="Picture 34" id="3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864996" y="9822140"/>
            <a:ext cx="1729993" cy="691997"/>
          </a:xfrm>
          <a:prstGeom prst="rect">
            <a:avLst/>
          </a:prstGeom>
        </p:spPr>
      </p:pic>
      <p:pic>
        <p:nvPicPr>
          <p:cNvPr name="Picture 35" id="3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43061" y="2488081"/>
            <a:ext cx="1011461" cy="1011461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838026" y="2613002"/>
            <a:ext cx="1008753" cy="972186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439866" y="3699565"/>
            <a:ext cx="1011461" cy="974796"/>
          </a:xfrm>
          <a:prstGeom prst="rect">
            <a:avLst/>
          </a:prstGeom>
        </p:spPr>
      </p:pic>
      <p:pic>
        <p:nvPicPr>
          <p:cNvPr name="Picture 38" id="38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202460" y="3652027"/>
            <a:ext cx="1069874" cy="1069874"/>
          </a:xfrm>
          <a:prstGeom prst="rect">
            <a:avLst/>
          </a:prstGeom>
        </p:spPr>
      </p:pic>
      <p:sp>
        <p:nvSpPr>
          <p:cNvPr name="TextBox 39" id="39"/>
          <p:cNvSpPr txBox="true"/>
          <p:nvPr/>
        </p:nvSpPr>
        <p:spPr>
          <a:xfrm rot="0">
            <a:off x="5282198" y="634365"/>
            <a:ext cx="7723604" cy="712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134">
                <a:solidFill>
                  <a:srgbClr val="2B2A2A"/>
                </a:solidFill>
                <a:latin typeface="Barlow Bold"/>
              </a:rPr>
              <a:t>CREATIVE TIMELINE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420847" y="4238592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Focus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5817653" y="5534406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People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214459" y="4238592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Tools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4609453" y="5534406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Time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420847" y="7178421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Focus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5817653" y="7178421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F4F4F3"/>
                </a:solidFill>
                <a:latin typeface="Barlow Medium Bold"/>
              </a:rPr>
              <a:t>People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0214459" y="7178421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Tools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4611265" y="7178421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F4F4F3"/>
                </a:solidFill>
                <a:latin typeface="Barlow Medium Bold"/>
              </a:rPr>
              <a:t>Time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856119" y="8088472"/>
            <a:ext cx="3385344" cy="125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Find an area of general or specific focus "I want to generate ideas in the that will help me"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5252925" y="8088472"/>
            <a:ext cx="3385344" cy="1259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Try to get a few mavericks to attend more formal planning sessions to help you see a different picture.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9649731" y="8088472"/>
            <a:ext cx="3385344" cy="1259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Thinking tools are essential you can use simple tools such as SCAMPER to generate ideas and harvest those ideas.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E1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7938" y="2860573"/>
            <a:ext cx="1885815" cy="813635"/>
            <a:chOff x="0" y="0"/>
            <a:chExt cx="1530652" cy="6604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530653" cy="660400"/>
            </a:xfrm>
            <a:custGeom>
              <a:avLst/>
              <a:gdLst/>
              <a:ahLst/>
              <a:cxnLst/>
              <a:rect r="r" b="b" t="t" l="l"/>
              <a:pathLst>
                <a:path h="660400" w="1530653">
                  <a:moveTo>
                    <a:pt x="140619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06193" y="0"/>
                  </a:lnTo>
                  <a:cubicBezTo>
                    <a:pt x="1474772" y="0"/>
                    <a:pt x="1530653" y="55880"/>
                    <a:pt x="1530653" y="124460"/>
                  </a:cubicBezTo>
                  <a:lnTo>
                    <a:pt x="1530653" y="535940"/>
                  </a:lnTo>
                  <a:cubicBezTo>
                    <a:pt x="1530653" y="604520"/>
                    <a:pt x="1474772" y="660400"/>
                    <a:pt x="1406193" y="66040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877938" y="6194033"/>
            <a:ext cx="3771630" cy="1977166"/>
            <a:chOff x="0" y="0"/>
            <a:chExt cx="1686329" cy="884008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686329" cy="884009"/>
            </a:xfrm>
            <a:custGeom>
              <a:avLst/>
              <a:gdLst/>
              <a:ahLst/>
              <a:cxnLst/>
              <a:rect r="r" b="b" t="t" l="l"/>
              <a:pathLst>
                <a:path h="884009" w="1686329">
                  <a:moveTo>
                    <a:pt x="1561869" y="884008"/>
                  </a:moveTo>
                  <a:lnTo>
                    <a:pt x="124460" y="884008"/>
                  </a:lnTo>
                  <a:cubicBezTo>
                    <a:pt x="55880" y="884008"/>
                    <a:pt x="0" y="828128"/>
                    <a:pt x="0" y="7595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1869" y="0"/>
                  </a:lnTo>
                  <a:cubicBezTo>
                    <a:pt x="1630449" y="0"/>
                    <a:pt x="1686329" y="55880"/>
                    <a:pt x="1686329" y="124460"/>
                  </a:cubicBezTo>
                  <a:lnTo>
                    <a:pt x="1686329" y="759549"/>
                  </a:lnTo>
                  <a:cubicBezTo>
                    <a:pt x="1686329" y="828129"/>
                    <a:pt x="1630449" y="884009"/>
                    <a:pt x="1561869" y="8840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6" id="6"/>
          <p:cNvSpPr/>
          <p:nvPr/>
        </p:nvSpPr>
        <p:spPr>
          <a:xfrm rot="-5400000">
            <a:off x="560933" y="4910308"/>
            <a:ext cx="2519825" cy="0"/>
          </a:xfrm>
          <a:prstGeom prst="line">
            <a:avLst/>
          </a:prstGeom>
          <a:ln cap="flat" w="4762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877938" y="4069776"/>
            <a:ext cx="1885815" cy="1728689"/>
            <a:chOff x="0" y="0"/>
            <a:chExt cx="1530652" cy="1403119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1530653" cy="1403119"/>
            </a:xfrm>
            <a:custGeom>
              <a:avLst/>
              <a:gdLst/>
              <a:ahLst/>
              <a:cxnLst/>
              <a:rect r="r" b="b" t="t" l="l"/>
              <a:pathLst>
                <a:path h="1403119" w="1530653">
                  <a:moveTo>
                    <a:pt x="1406192" y="1403119"/>
                  </a:moveTo>
                  <a:lnTo>
                    <a:pt x="124460" y="1403119"/>
                  </a:lnTo>
                  <a:cubicBezTo>
                    <a:pt x="55880" y="1403119"/>
                    <a:pt x="0" y="1347239"/>
                    <a:pt x="0" y="12786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06193" y="0"/>
                  </a:lnTo>
                  <a:cubicBezTo>
                    <a:pt x="1474772" y="0"/>
                    <a:pt x="1530653" y="55880"/>
                    <a:pt x="1530653" y="124460"/>
                  </a:cubicBezTo>
                  <a:lnTo>
                    <a:pt x="1530653" y="1278659"/>
                  </a:lnTo>
                  <a:cubicBezTo>
                    <a:pt x="1530653" y="1347239"/>
                    <a:pt x="1474772" y="1403119"/>
                    <a:pt x="1406193" y="14031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9" id="9"/>
          <p:cNvSpPr/>
          <p:nvPr/>
        </p:nvSpPr>
        <p:spPr>
          <a:xfrm rot="0">
            <a:off x="2763753" y="4910308"/>
            <a:ext cx="11058013" cy="0"/>
          </a:xfrm>
          <a:prstGeom prst="line">
            <a:avLst/>
          </a:prstGeom>
          <a:ln cap="flat" w="4762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5131436" y="2860573"/>
            <a:ext cx="1885815" cy="813635"/>
            <a:chOff x="0" y="0"/>
            <a:chExt cx="1530652" cy="66040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1530653" cy="660400"/>
            </a:xfrm>
            <a:custGeom>
              <a:avLst/>
              <a:gdLst/>
              <a:ahLst/>
              <a:cxnLst/>
              <a:rect r="r" b="b" t="t" l="l"/>
              <a:pathLst>
                <a:path h="660400" w="1530653">
                  <a:moveTo>
                    <a:pt x="140619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06193" y="0"/>
                  </a:lnTo>
                  <a:cubicBezTo>
                    <a:pt x="1474772" y="0"/>
                    <a:pt x="1530653" y="55880"/>
                    <a:pt x="1530653" y="124460"/>
                  </a:cubicBezTo>
                  <a:lnTo>
                    <a:pt x="1530653" y="535940"/>
                  </a:lnTo>
                  <a:cubicBezTo>
                    <a:pt x="1530653" y="604520"/>
                    <a:pt x="1474772" y="660400"/>
                    <a:pt x="1406193" y="66040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5131436" y="6194033"/>
            <a:ext cx="3771630" cy="1977166"/>
            <a:chOff x="0" y="0"/>
            <a:chExt cx="1686329" cy="884008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1686329" cy="884009"/>
            </a:xfrm>
            <a:custGeom>
              <a:avLst/>
              <a:gdLst/>
              <a:ahLst/>
              <a:cxnLst/>
              <a:rect r="r" b="b" t="t" l="l"/>
              <a:pathLst>
                <a:path h="884009" w="1686329">
                  <a:moveTo>
                    <a:pt x="1561869" y="884008"/>
                  </a:moveTo>
                  <a:lnTo>
                    <a:pt x="124460" y="884008"/>
                  </a:lnTo>
                  <a:cubicBezTo>
                    <a:pt x="55880" y="884008"/>
                    <a:pt x="0" y="828128"/>
                    <a:pt x="0" y="7595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1869" y="0"/>
                  </a:lnTo>
                  <a:cubicBezTo>
                    <a:pt x="1630449" y="0"/>
                    <a:pt x="1686329" y="55880"/>
                    <a:pt x="1686329" y="124460"/>
                  </a:cubicBezTo>
                  <a:lnTo>
                    <a:pt x="1686329" y="759549"/>
                  </a:lnTo>
                  <a:cubicBezTo>
                    <a:pt x="1686329" y="828129"/>
                    <a:pt x="1630449" y="884009"/>
                    <a:pt x="1561869" y="884009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sp>
        <p:nvSpPr>
          <p:cNvPr name="AutoShape 14" id="14"/>
          <p:cNvSpPr/>
          <p:nvPr/>
        </p:nvSpPr>
        <p:spPr>
          <a:xfrm rot="-5400000">
            <a:off x="4814431" y="4910308"/>
            <a:ext cx="2519825" cy="0"/>
          </a:xfrm>
          <a:prstGeom prst="line">
            <a:avLst/>
          </a:prstGeom>
          <a:ln cap="flat" w="4762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5131436" y="4069776"/>
            <a:ext cx="1885815" cy="1728689"/>
            <a:chOff x="0" y="0"/>
            <a:chExt cx="1530652" cy="1403119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1530653" cy="1403119"/>
            </a:xfrm>
            <a:custGeom>
              <a:avLst/>
              <a:gdLst/>
              <a:ahLst/>
              <a:cxnLst/>
              <a:rect r="r" b="b" t="t" l="l"/>
              <a:pathLst>
                <a:path h="1403119" w="1530653">
                  <a:moveTo>
                    <a:pt x="1406192" y="1403119"/>
                  </a:moveTo>
                  <a:lnTo>
                    <a:pt x="124460" y="1403119"/>
                  </a:lnTo>
                  <a:cubicBezTo>
                    <a:pt x="55880" y="1403119"/>
                    <a:pt x="0" y="1347239"/>
                    <a:pt x="0" y="12786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06193" y="0"/>
                  </a:lnTo>
                  <a:cubicBezTo>
                    <a:pt x="1474772" y="0"/>
                    <a:pt x="1530653" y="55880"/>
                    <a:pt x="1530653" y="124460"/>
                  </a:cubicBezTo>
                  <a:lnTo>
                    <a:pt x="1530653" y="1278659"/>
                  </a:lnTo>
                  <a:cubicBezTo>
                    <a:pt x="1530653" y="1347239"/>
                    <a:pt x="1474772" y="1403119"/>
                    <a:pt x="1406193" y="1403119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9384934" y="2860573"/>
            <a:ext cx="1885815" cy="813635"/>
            <a:chOff x="0" y="0"/>
            <a:chExt cx="1530652" cy="660400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1530653" cy="660400"/>
            </a:xfrm>
            <a:custGeom>
              <a:avLst/>
              <a:gdLst/>
              <a:ahLst/>
              <a:cxnLst/>
              <a:rect r="r" b="b" t="t" l="l"/>
              <a:pathLst>
                <a:path h="660400" w="1530653">
                  <a:moveTo>
                    <a:pt x="140619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06193" y="0"/>
                  </a:lnTo>
                  <a:cubicBezTo>
                    <a:pt x="1474772" y="0"/>
                    <a:pt x="1530653" y="55880"/>
                    <a:pt x="1530653" y="124460"/>
                  </a:cubicBezTo>
                  <a:lnTo>
                    <a:pt x="1530653" y="535940"/>
                  </a:lnTo>
                  <a:cubicBezTo>
                    <a:pt x="1530653" y="604520"/>
                    <a:pt x="1474772" y="660400"/>
                    <a:pt x="1406193" y="66040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9384934" y="6194033"/>
            <a:ext cx="3771630" cy="1977166"/>
            <a:chOff x="0" y="0"/>
            <a:chExt cx="1686329" cy="884008"/>
          </a:xfrm>
        </p:grpSpPr>
        <p:sp>
          <p:nvSpPr>
            <p:cNvPr name="Freeform 20" id="20"/>
            <p:cNvSpPr/>
            <p:nvPr/>
          </p:nvSpPr>
          <p:spPr>
            <a:xfrm>
              <a:off x="0" y="0"/>
              <a:ext cx="1686329" cy="884009"/>
            </a:xfrm>
            <a:custGeom>
              <a:avLst/>
              <a:gdLst/>
              <a:ahLst/>
              <a:cxnLst/>
              <a:rect r="r" b="b" t="t" l="l"/>
              <a:pathLst>
                <a:path h="884009" w="1686329">
                  <a:moveTo>
                    <a:pt x="1561869" y="884008"/>
                  </a:moveTo>
                  <a:lnTo>
                    <a:pt x="124460" y="884008"/>
                  </a:lnTo>
                  <a:cubicBezTo>
                    <a:pt x="55880" y="884008"/>
                    <a:pt x="0" y="828128"/>
                    <a:pt x="0" y="7595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1869" y="0"/>
                  </a:lnTo>
                  <a:cubicBezTo>
                    <a:pt x="1630449" y="0"/>
                    <a:pt x="1686329" y="55880"/>
                    <a:pt x="1686329" y="124460"/>
                  </a:cubicBezTo>
                  <a:lnTo>
                    <a:pt x="1686329" y="759549"/>
                  </a:lnTo>
                  <a:cubicBezTo>
                    <a:pt x="1686329" y="828129"/>
                    <a:pt x="1630449" y="884009"/>
                    <a:pt x="1561869" y="8840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21" id="21"/>
          <p:cNvSpPr/>
          <p:nvPr/>
        </p:nvSpPr>
        <p:spPr>
          <a:xfrm rot="-5400000">
            <a:off x="9067929" y="4910308"/>
            <a:ext cx="2519825" cy="0"/>
          </a:xfrm>
          <a:prstGeom prst="line">
            <a:avLst/>
          </a:prstGeom>
          <a:ln cap="flat" w="4762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2" id="22"/>
          <p:cNvGrpSpPr/>
          <p:nvPr/>
        </p:nvGrpSpPr>
        <p:grpSpPr>
          <a:xfrm rot="0">
            <a:off x="9384934" y="4069776"/>
            <a:ext cx="1885815" cy="1728689"/>
            <a:chOff x="0" y="0"/>
            <a:chExt cx="1530652" cy="1403119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1530653" cy="1403119"/>
            </a:xfrm>
            <a:custGeom>
              <a:avLst/>
              <a:gdLst/>
              <a:ahLst/>
              <a:cxnLst/>
              <a:rect r="r" b="b" t="t" l="l"/>
              <a:pathLst>
                <a:path h="1403119" w="1530653">
                  <a:moveTo>
                    <a:pt x="1406192" y="1403119"/>
                  </a:moveTo>
                  <a:lnTo>
                    <a:pt x="124460" y="1403119"/>
                  </a:lnTo>
                  <a:cubicBezTo>
                    <a:pt x="55880" y="1403119"/>
                    <a:pt x="0" y="1347239"/>
                    <a:pt x="0" y="12786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06193" y="0"/>
                  </a:lnTo>
                  <a:cubicBezTo>
                    <a:pt x="1474772" y="0"/>
                    <a:pt x="1530653" y="55880"/>
                    <a:pt x="1530653" y="124460"/>
                  </a:cubicBezTo>
                  <a:lnTo>
                    <a:pt x="1530653" y="1278659"/>
                  </a:lnTo>
                  <a:cubicBezTo>
                    <a:pt x="1530653" y="1347239"/>
                    <a:pt x="1474772" y="1403119"/>
                    <a:pt x="1406193" y="14031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3638432" y="2860573"/>
            <a:ext cx="1885815" cy="813635"/>
            <a:chOff x="0" y="0"/>
            <a:chExt cx="1530652" cy="660400"/>
          </a:xfrm>
        </p:grpSpPr>
        <p:sp>
          <p:nvSpPr>
            <p:cNvPr name="Freeform 25" id="25"/>
            <p:cNvSpPr/>
            <p:nvPr/>
          </p:nvSpPr>
          <p:spPr>
            <a:xfrm>
              <a:off x="0" y="0"/>
              <a:ext cx="1530653" cy="660400"/>
            </a:xfrm>
            <a:custGeom>
              <a:avLst/>
              <a:gdLst/>
              <a:ahLst/>
              <a:cxnLst/>
              <a:rect r="r" b="b" t="t" l="l"/>
              <a:pathLst>
                <a:path h="660400" w="1530653">
                  <a:moveTo>
                    <a:pt x="140619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06193" y="0"/>
                  </a:lnTo>
                  <a:cubicBezTo>
                    <a:pt x="1474772" y="0"/>
                    <a:pt x="1530653" y="55880"/>
                    <a:pt x="1530653" y="124460"/>
                  </a:cubicBezTo>
                  <a:lnTo>
                    <a:pt x="1530653" y="535940"/>
                  </a:lnTo>
                  <a:cubicBezTo>
                    <a:pt x="1530653" y="604520"/>
                    <a:pt x="1474772" y="660400"/>
                    <a:pt x="1406193" y="66040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3638432" y="6194033"/>
            <a:ext cx="3771630" cy="1977166"/>
            <a:chOff x="0" y="0"/>
            <a:chExt cx="1686329" cy="884008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1686329" cy="884009"/>
            </a:xfrm>
            <a:custGeom>
              <a:avLst/>
              <a:gdLst/>
              <a:ahLst/>
              <a:cxnLst/>
              <a:rect r="r" b="b" t="t" l="l"/>
              <a:pathLst>
                <a:path h="884009" w="1686329">
                  <a:moveTo>
                    <a:pt x="1561869" y="884008"/>
                  </a:moveTo>
                  <a:lnTo>
                    <a:pt x="124460" y="884008"/>
                  </a:lnTo>
                  <a:cubicBezTo>
                    <a:pt x="55880" y="884008"/>
                    <a:pt x="0" y="828128"/>
                    <a:pt x="0" y="7595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1869" y="0"/>
                  </a:lnTo>
                  <a:cubicBezTo>
                    <a:pt x="1630449" y="0"/>
                    <a:pt x="1686329" y="55880"/>
                    <a:pt x="1686329" y="124460"/>
                  </a:cubicBezTo>
                  <a:lnTo>
                    <a:pt x="1686329" y="759549"/>
                  </a:lnTo>
                  <a:cubicBezTo>
                    <a:pt x="1686329" y="828129"/>
                    <a:pt x="1630449" y="884009"/>
                    <a:pt x="1561869" y="884009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sp>
        <p:nvSpPr>
          <p:cNvPr name="AutoShape 28" id="28"/>
          <p:cNvSpPr/>
          <p:nvPr/>
        </p:nvSpPr>
        <p:spPr>
          <a:xfrm rot="-5400000">
            <a:off x="13321427" y="4910308"/>
            <a:ext cx="2519825" cy="0"/>
          </a:xfrm>
          <a:prstGeom prst="line">
            <a:avLst/>
          </a:prstGeom>
          <a:ln cap="flat" w="4762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9" id="29"/>
          <p:cNvGrpSpPr/>
          <p:nvPr/>
        </p:nvGrpSpPr>
        <p:grpSpPr>
          <a:xfrm rot="0">
            <a:off x="13638432" y="4069776"/>
            <a:ext cx="1885815" cy="1728689"/>
            <a:chOff x="0" y="0"/>
            <a:chExt cx="1530652" cy="1403119"/>
          </a:xfrm>
        </p:grpSpPr>
        <p:sp>
          <p:nvSpPr>
            <p:cNvPr name="Freeform 30" id="30"/>
            <p:cNvSpPr/>
            <p:nvPr/>
          </p:nvSpPr>
          <p:spPr>
            <a:xfrm>
              <a:off x="0" y="0"/>
              <a:ext cx="1530653" cy="1403119"/>
            </a:xfrm>
            <a:custGeom>
              <a:avLst/>
              <a:gdLst/>
              <a:ahLst/>
              <a:cxnLst/>
              <a:rect r="r" b="b" t="t" l="l"/>
              <a:pathLst>
                <a:path h="1403119" w="1530653">
                  <a:moveTo>
                    <a:pt x="1406192" y="1403119"/>
                  </a:moveTo>
                  <a:lnTo>
                    <a:pt x="124460" y="1403119"/>
                  </a:lnTo>
                  <a:cubicBezTo>
                    <a:pt x="55880" y="1403119"/>
                    <a:pt x="0" y="1347239"/>
                    <a:pt x="0" y="12786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06193" y="0"/>
                  </a:lnTo>
                  <a:cubicBezTo>
                    <a:pt x="1474772" y="0"/>
                    <a:pt x="1530653" y="55880"/>
                    <a:pt x="1530653" y="124460"/>
                  </a:cubicBezTo>
                  <a:lnTo>
                    <a:pt x="1530653" y="1278659"/>
                  </a:lnTo>
                  <a:cubicBezTo>
                    <a:pt x="1530653" y="1347239"/>
                    <a:pt x="1474772" y="1403119"/>
                    <a:pt x="1406193" y="1403119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pic>
        <p:nvPicPr>
          <p:cNvPr name="Picture 31" id="31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9555766">
            <a:off x="-2626314" y="367457"/>
            <a:ext cx="7315200" cy="1415845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56577" y="0"/>
            <a:ext cx="1729993" cy="691997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08621">
            <a:off x="12942788" y="8645042"/>
            <a:ext cx="7315200" cy="1415845"/>
          </a:xfrm>
          <a:prstGeom prst="rect">
            <a:avLst/>
          </a:prstGeom>
        </p:spPr>
      </p:pic>
      <p:pic>
        <p:nvPicPr>
          <p:cNvPr name="Picture 34" id="3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049587" y="9822140"/>
            <a:ext cx="1729993" cy="691997"/>
          </a:xfrm>
          <a:prstGeom prst="rect">
            <a:avLst/>
          </a:prstGeom>
        </p:spPr>
      </p:pic>
      <p:pic>
        <p:nvPicPr>
          <p:cNvPr name="Picture 35" id="3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423004" y="0"/>
            <a:ext cx="1729993" cy="691997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864996" y="9822140"/>
            <a:ext cx="1729993" cy="691997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93069" y="4385781"/>
            <a:ext cx="1055553" cy="1096679"/>
          </a:xfrm>
          <a:prstGeom prst="rect">
            <a:avLst/>
          </a:prstGeom>
        </p:spPr>
      </p:pic>
      <p:pic>
        <p:nvPicPr>
          <p:cNvPr name="Picture 38" id="3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26004" y="4385781"/>
            <a:ext cx="1096679" cy="1096679"/>
          </a:xfrm>
          <a:prstGeom prst="rect">
            <a:avLst/>
          </a:prstGeom>
        </p:spPr>
      </p:pic>
      <p:pic>
        <p:nvPicPr>
          <p:cNvPr name="Picture 39" id="3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728129" y="4419867"/>
            <a:ext cx="1199425" cy="1028507"/>
          </a:xfrm>
          <a:prstGeom prst="rect">
            <a:avLst/>
          </a:prstGeom>
        </p:spPr>
      </p:pic>
      <p:pic>
        <p:nvPicPr>
          <p:cNvPr name="Picture 40" id="40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067086" y="4419867"/>
            <a:ext cx="1028507" cy="1028507"/>
          </a:xfrm>
          <a:prstGeom prst="rect">
            <a:avLst/>
          </a:prstGeom>
        </p:spPr>
      </p:pic>
      <p:sp>
        <p:nvSpPr>
          <p:cNvPr name="TextBox 41" id="41"/>
          <p:cNvSpPr txBox="true"/>
          <p:nvPr/>
        </p:nvSpPr>
        <p:spPr>
          <a:xfrm rot="0">
            <a:off x="4315472" y="1517709"/>
            <a:ext cx="9657057" cy="358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B2A2A"/>
                </a:solidFill>
                <a:latin typeface="Barlow Medium"/>
              </a:rPr>
              <a:t>4 Pillars of Creative Thinking Skills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5282198" y="634365"/>
            <a:ext cx="7723604" cy="712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134">
                <a:solidFill>
                  <a:srgbClr val="2B2A2A"/>
                </a:solidFill>
                <a:latin typeface="Barlow Bold"/>
              </a:rPr>
              <a:t>CREATIVE TIMELINE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003565" y="2988625"/>
            <a:ext cx="1634561" cy="490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89">
                <a:solidFill>
                  <a:srgbClr val="F4F4F3"/>
                </a:solidFill>
                <a:latin typeface="Barlow Medium Bold"/>
              </a:rPr>
              <a:t>Step 1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128231" y="6359925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Associate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128231" y="7003277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Perspectives from different disciplines, in order to build a creative idea. 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5257063" y="2988625"/>
            <a:ext cx="1634561" cy="490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89">
                <a:solidFill>
                  <a:srgbClr val="F4F4F3"/>
                </a:solidFill>
                <a:latin typeface="Barlow Medium Bold"/>
              </a:rPr>
              <a:t>Step 2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5381729" y="6359925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76">
                <a:solidFill>
                  <a:srgbClr val="F4F4F3"/>
                </a:solidFill>
                <a:latin typeface="Barlow Medium Bold"/>
              </a:rPr>
              <a:t>Questioning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5381729" y="7003277"/>
            <a:ext cx="3385344" cy="125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spc="57">
                <a:solidFill>
                  <a:srgbClr val="F4F4F3"/>
                </a:solidFill>
                <a:latin typeface="Barlow Medium"/>
              </a:rPr>
              <a:t>True innovators are those who are constantly asking questions why, why not ?.</a:t>
            </a:r>
          </a:p>
          <a:p>
            <a:pPr marL="0" indent="0" lvl="0">
              <a:lnSpc>
                <a:spcPts val="2520"/>
              </a:lnSpc>
              <a:spcBef>
                <a:spcPct val="0"/>
              </a:spcBef>
            </a:pPr>
          </a:p>
        </p:txBody>
      </p:sp>
      <p:sp>
        <p:nvSpPr>
          <p:cNvPr name="TextBox 49" id="49"/>
          <p:cNvSpPr txBox="true"/>
          <p:nvPr/>
        </p:nvSpPr>
        <p:spPr>
          <a:xfrm rot="0">
            <a:off x="9510561" y="2988625"/>
            <a:ext cx="1634561" cy="490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89">
                <a:solidFill>
                  <a:srgbClr val="F4F4F3"/>
                </a:solidFill>
                <a:latin typeface="Barlow Medium Bold"/>
              </a:rPr>
              <a:t>Step 3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9635227" y="6359925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Observing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9635227" y="7003277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And from this ability to make observations, actually many creative ideas have been born.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3764059" y="2988625"/>
            <a:ext cx="1634561" cy="490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89">
                <a:solidFill>
                  <a:srgbClr val="F4F4F3"/>
                </a:solidFill>
                <a:latin typeface="Barlow Medium Bold"/>
              </a:rPr>
              <a:t>Step 4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3888725" y="6359925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76">
                <a:solidFill>
                  <a:srgbClr val="F4F4F3"/>
                </a:solidFill>
                <a:latin typeface="Barlow Medium Bold"/>
              </a:rPr>
              <a:t>Experimenting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3888725" y="7003277"/>
            <a:ext cx="3385344" cy="944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F4F4F3"/>
                </a:solidFill>
                <a:latin typeface="Barlow Medium"/>
              </a:rPr>
              <a:t>Keep trying and trying, to prove that their innovative ideas are worth spreading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464739" y="6569346"/>
            <a:ext cx="5166468" cy="766130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04766" y="-4682306"/>
            <a:ext cx="5166468" cy="7661303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752583" y="3893157"/>
            <a:ext cx="4017695" cy="2519651"/>
            <a:chOff x="0" y="0"/>
            <a:chExt cx="2979669" cy="186866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979669" cy="1868665"/>
            </a:xfrm>
            <a:custGeom>
              <a:avLst/>
              <a:gdLst/>
              <a:ahLst/>
              <a:cxnLst/>
              <a:rect r="r" b="b" t="t" l="l"/>
              <a:pathLst>
                <a:path h="1868665" w="2979669">
                  <a:moveTo>
                    <a:pt x="2855209" y="1868665"/>
                  </a:moveTo>
                  <a:lnTo>
                    <a:pt x="124460" y="1868665"/>
                  </a:lnTo>
                  <a:cubicBezTo>
                    <a:pt x="55880" y="1868665"/>
                    <a:pt x="0" y="1812785"/>
                    <a:pt x="0" y="17442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5209" y="0"/>
                  </a:lnTo>
                  <a:cubicBezTo>
                    <a:pt x="2923789" y="0"/>
                    <a:pt x="2979669" y="55880"/>
                    <a:pt x="2979669" y="124460"/>
                  </a:cubicBezTo>
                  <a:lnTo>
                    <a:pt x="2979669" y="1744205"/>
                  </a:lnTo>
                  <a:cubicBezTo>
                    <a:pt x="2979669" y="1812785"/>
                    <a:pt x="2923789" y="1868665"/>
                    <a:pt x="2855209" y="1868665"/>
                  </a:cubicBezTo>
                  <a:close/>
                </a:path>
              </a:pathLst>
            </a:custGeom>
            <a:solidFill>
              <a:srgbClr val="F4F4F3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989906" y="2853996"/>
            <a:ext cx="1543050" cy="1543050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325986" y="7078299"/>
            <a:ext cx="2870889" cy="990619"/>
            <a:chOff x="0" y="0"/>
            <a:chExt cx="1913890" cy="660400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1913890" cy="660400"/>
            </a:xfrm>
            <a:custGeom>
              <a:avLst/>
              <a:gdLst/>
              <a:ahLst/>
              <a:cxnLst/>
              <a:rect r="r" b="b" t="t" l="l"/>
              <a:pathLst>
                <a:path h="660400" w="191389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5006081" y="5315367"/>
            <a:ext cx="4017695" cy="2519651"/>
            <a:chOff x="0" y="0"/>
            <a:chExt cx="2979669" cy="1868665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2979669" cy="1868665"/>
            </a:xfrm>
            <a:custGeom>
              <a:avLst/>
              <a:gdLst/>
              <a:ahLst/>
              <a:cxnLst/>
              <a:rect r="r" b="b" t="t" l="l"/>
              <a:pathLst>
                <a:path h="1868665" w="2979669">
                  <a:moveTo>
                    <a:pt x="2855209" y="1868665"/>
                  </a:moveTo>
                  <a:lnTo>
                    <a:pt x="124460" y="1868665"/>
                  </a:lnTo>
                  <a:cubicBezTo>
                    <a:pt x="55880" y="1868665"/>
                    <a:pt x="0" y="1812785"/>
                    <a:pt x="0" y="17442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5209" y="0"/>
                  </a:lnTo>
                  <a:cubicBezTo>
                    <a:pt x="2923789" y="0"/>
                    <a:pt x="2979669" y="55880"/>
                    <a:pt x="2979669" y="124460"/>
                  </a:cubicBezTo>
                  <a:lnTo>
                    <a:pt x="2979669" y="1744205"/>
                  </a:lnTo>
                  <a:cubicBezTo>
                    <a:pt x="2979669" y="1812785"/>
                    <a:pt x="2923789" y="1868665"/>
                    <a:pt x="2855209" y="1868665"/>
                  </a:cubicBezTo>
                  <a:close/>
                </a:path>
              </a:pathLst>
            </a:custGeom>
            <a:solidFill>
              <a:srgbClr val="F4F4F3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243404" y="4276206"/>
            <a:ext cx="1543050" cy="1543050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579484" y="8501768"/>
            <a:ext cx="2870889" cy="990619"/>
            <a:chOff x="0" y="0"/>
            <a:chExt cx="1913890" cy="660400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1913890" cy="660400"/>
            </a:xfrm>
            <a:custGeom>
              <a:avLst/>
              <a:gdLst/>
              <a:ahLst/>
              <a:cxnLst/>
              <a:rect r="r" b="b" t="t" l="l"/>
              <a:pathLst>
                <a:path h="660400" w="191389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9261901" y="3674064"/>
            <a:ext cx="4017695" cy="2519651"/>
            <a:chOff x="0" y="0"/>
            <a:chExt cx="2979669" cy="1868665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2979669" cy="1868665"/>
            </a:xfrm>
            <a:custGeom>
              <a:avLst/>
              <a:gdLst/>
              <a:ahLst/>
              <a:cxnLst/>
              <a:rect r="r" b="b" t="t" l="l"/>
              <a:pathLst>
                <a:path h="1868665" w="2979669">
                  <a:moveTo>
                    <a:pt x="2855209" y="1868665"/>
                  </a:moveTo>
                  <a:lnTo>
                    <a:pt x="124460" y="1868665"/>
                  </a:lnTo>
                  <a:cubicBezTo>
                    <a:pt x="55880" y="1868665"/>
                    <a:pt x="0" y="1812785"/>
                    <a:pt x="0" y="17442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5209" y="0"/>
                  </a:lnTo>
                  <a:cubicBezTo>
                    <a:pt x="2923789" y="0"/>
                    <a:pt x="2979669" y="55880"/>
                    <a:pt x="2979669" y="124460"/>
                  </a:cubicBezTo>
                  <a:lnTo>
                    <a:pt x="2979669" y="1744205"/>
                  </a:lnTo>
                  <a:cubicBezTo>
                    <a:pt x="2979669" y="1812785"/>
                    <a:pt x="2923789" y="1868665"/>
                    <a:pt x="2855209" y="1868665"/>
                  </a:cubicBezTo>
                  <a:close/>
                </a:path>
              </a:pathLst>
            </a:custGeom>
            <a:solidFill>
              <a:srgbClr val="F4F4F3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0499224" y="2634903"/>
            <a:ext cx="1543050" cy="1543050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835304" y="6860942"/>
            <a:ext cx="2870889" cy="990619"/>
            <a:chOff x="0" y="0"/>
            <a:chExt cx="1913890" cy="660400"/>
          </a:xfrm>
        </p:grpSpPr>
        <p:sp>
          <p:nvSpPr>
            <p:cNvPr name="Freeform 24" id="24"/>
            <p:cNvSpPr/>
            <p:nvPr/>
          </p:nvSpPr>
          <p:spPr>
            <a:xfrm>
              <a:off x="0" y="0"/>
              <a:ext cx="1913890" cy="660400"/>
            </a:xfrm>
            <a:custGeom>
              <a:avLst/>
              <a:gdLst/>
              <a:ahLst/>
              <a:cxnLst/>
              <a:rect r="r" b="b" t="t" l="l"/>
              <a:pathLst>
                <a:path h="660400" w="191389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3517722" y="5315367"/>
            <a:ext cx="4017695" cy="2519651"/>
            <a:chOff x="0" y="0"/>
            <a:chExt cx="2979669" cy="1868665"/>
          </a:xfrm>
        </p:grpSpPr>
        <p:sp>
          <p:nvSpPr>
            <p:cNvPr name="Freeform 26" id="26"/>
            <p:cNvSpPr/>
            <p:nvPr/>
          </p:nvSpPr>
          <p:spPr>
            <a:xfrm>
              <a:off x="0" y="0"/>
              <a:ext cx="2979669" cy="1868665"/>
            </a:xfrm>
            <a:custGeom>
              <a:avLst/>
              <a:gdLst/>
              <a:ahLst/>
              <a:cxnLst/>
              <a:rect r="r" b="b" t="t" l="l"/>
              <a:pathLst>
                <a:path h="1868665" w="2979669">
                  <a:moveTo>
                    <a:pt x="2855209" y="1868665"/>
                  </a:moveTo>
                  <a:lnTo>
                    <a:pt x="124460" y="1868665"/>
                  </a:lnTo>
                  <a:cubicBezTo>
                    <a:pt x="55880" y="1868665"/>
                    <a:pt x="0" y="1812785"/>
                    <a:pt x="0" y="17442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5209" y="0"/>
                  </a:lnTo>
                  <a:cubicBezTo>
                    <a:pt x="2923789" y="0"/>
                    <a:pt x="2979669" y="55880"/>
                    <a:pt x="2979669" y="124460"/>
                  </a:cubicBezTo>
                  <a:lnTo>
                    <a:pt x="2979669" y="1744205"/>
                  </a:lnTo>
                  <a:cubicBezTo>
                    <a:pt x="2979669" y="1812785"/>
                    <a:pt x="2923789" y="1868665"/>
                    <a:pt x="2855209" y="1868665"/>
                  </a:cubicBezTo>
                  <a:close/>
                </a:path>
              </a:pathLst>
            </a:custGeom>
            <a:solidFill>
              <a:srgbClr val="F4F4F3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4755044" y="4276206"/>
            <a:ext cx="1543050" cy="1543050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4091125" y="8501768"/>
            <a:ext cx="2870889" cy="990619"/>
            <a:chOff x="0" y="0"/>
            <a:chExt cx="1913890" cy="660400"/>
          </a:xfrm>
        </p:grpSpPr>
        <p:sp>
          <p:nvSpPr>
            <p:cNvPr name="Freeform 31" id="31"/>
            <p:cNvSpPr/>
            <p:nvPr/>
          </p:nvSpPr>
          <p:spPr>
            <a:xfrm>
              <a:off x="0" y="0"/>
              <a:ext cx="1913890" cy="660400"/>
            </a:xfrm>
            <a:custGeom>
              <a:avLst/>
              <a:gdLst/>
              <a:ahLst/>
              <a:cxnLst/>
              <a:rect r="r" b="b" t="t" l="l"/>
              <a:pathLst>
                <a:path h="660400" w="191389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sp>
        <p:nvSpPr>
          <p:cNvPr name="AutoShape 32" id="32"/>
          <p:cNvSpPr/>
          <p:nvPr/>
        </p:nvSpPr>
        <p:spPr>
          <a:xfrm rot="-5399999">
            <a:off x="2428686" y="6721741"/>
            <a:ext cx="665490" cy="0"/>
          </a:xfrm>
          <a:prstGeom prst="line">
            <a:avLst/>
          </a:prstGeom>
          <a:ln cap="flat" w="4762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 rot="-5399999">
            <a:off x="6682184" y="8143950"/>
            <a:ext cx="665490" cy="0"/>
          </a:xfrm>
          <a:prstGeom prst="line">
            <a:avLst/>
          </a:prstGeom>
          <a:ln cap="flat" w="4762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 rot="-5399999">
            <a:off x="10938004" y="6504385"/>
            <a:ext cx="665490" cy="0"/>
          </a:xfrm>
          <a:prstGeom prst="line">
            <a:avLst/>
          </a:prstGeom>
          <a:ln cap="flat" w="4762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 rot="-5399999">
            <a:off x="15193824" y="8160493"/>
            <a:ext cx="665490" cy="0"/>
          </a:xfrm>
          <a:prstGeom prst="line">
            <a:avLst/>
          </a:prstGeom>
          <a:ln cap="flat" w="4762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6" id="36"/>
          <p:cNvSpPr txBox="true"/>
          <p:nvPr/>
        </p:nvSpPr>
        <p:spPr>
          <a:xfrm rot="0">
            <a:off x="14827373" y="8699580"/>
            <a:ext cx="1398393" cy="537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F4F4F3"/>
                </a:solidFill>
                <a:latin typeface="Barlow Bold Bold"/>
              </a:rPr>
              <a:t>2025</a:t>
            </a:r>
          </a:p>
        </p:txBody>
      </p:sp>
      <p:pic>
        <p:nvPicPr>
          <p:cNvPr name="Picture 37" id="3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9555766">
            <a:off x="-2626314" y="367457"/>
            <a:ext cx="7315200" cy="1415845"/>
          </a:xfrm>
          <a:prstGeom prst="rect">
            <a:avLst/>
          </a:prstGeom>
        </p:spPr>
      </p:pic>
      <p:pic>
        <p:nvPicPr>
          <p:cNvPr name="Picture 38" id="3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56577" y="0"/>
            <a:ext cx="1729993" cy="691997"/>
          </a:xfrm>
          <a:prstGeom prst="rect">
            <a:avLst/>
          </a:prstGeom>
        </p:spPr>
      </p:pic>
      <p:pic>
        <p:nvPicPr>
          <p:cNvPr name="Picture 39" id="3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08621">
            <a:off x="12447128" y="8993405"/>
            <a:ext cx="7315200" cy="1415845"/>
          </a:xfrm>
          <a:prstGeom prst="rect">
            <a:avLst/>
          </a:prstGeom>
        </p:spPr>
      </p:pic>
      <p:pic>
        <p:nvPicPr>
          <p:cNvPr name="Picture 40" id="4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049587" y="9822140"/>
            <a:ext cx="1729993" cy="691997"/>
          </a:xfrm>
          <a:prstGeom prst="rect">
            <a:avLst/>
          </a:prstGeom>
        </p:spPr>
      </p:pic>
      <p:pic>
        <p:nvPicPr>
          <p:cNvPr name="Picture 41" id="41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423004" y="0"/>
            <a:ext cx="1729993" cy="691997"/>
          </a:xfrm>
          <a:prstGeom prst="rect">
            <a:avLst/>
          </a:prstGeom>
        </p:spPr>
      </p:pic>
      <p:pic>
        <p:nvPicPr>
          <p:cNvPr name="Picture 42" id="42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864996" y="9822140"/>
            <a:ext cx="1729993" cy="691997"/>
          </a:xfrm>
          <a:prstGeom prst="rect">
            <a:avLst/>
          </a:prstGeom>
        </p:spPr>
      </p:pic>
      <p:pic>
        <p:nvPicPr>
          <p:cNvPr name="Picture 43" id="4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389136" y="3253227"/>
            <a:ext cx="744588" cy="744588"/>
          </a:xfrm>
          <a:prstGeom prst="rect">
            <a:avLst/>
          </a:prstGeom>
        </p:spPr>
      </p:pic>
      <p:pic>
        <p:nvPicPr>
          <p:cNvPr name="Picture 44" id="44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34530" y="4691103"/>
            <a:ext cx="560797" cy="713256"/>
          </a:xfrm>
          <a:prstGeom prst="rect">
            <a:avLst/>
          </a:prstGeom>
        </p:spPr>
      </p:pic>
      <p:pic>
        <p:nvPicPr>
          <p:cNvPr name="Picture 45" id="45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901830" y="3037509"/>
            <a:ext cx="737837" cy="737837"/>
          </a:xfrm>
          <a:prstGeom prst="rect">
            <a:avLst/>
          </a:prstGeom>
        </p:spPr>
      </p:pic>
      <p:pic>
        <p:nvPicPr>
          <p:cNvPr name="Picture 46" id="46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110677" y="4691103"/>
            <a:ext cx="831785" cy="713256"/>
          </a:xfrm>
          <a:prstGeom prst="rect">
            <a:avLst/>
          </a:prstGeom>
        </p:spPr>
      </p:pic>
      <p:sp>
        <p:nvSpPr>
          <p:cNvPr name="TextBox 47" id="47"/>
          <p:cNvSpPr txBox="true"/>
          <p:nvPr/>
        </p:nvSpPr>
        <p:spPr>
          <a:xfrm rot="0">
            <a:off x="5282198" y="634365"/>
            <a:ext cx="7723604" cy="712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134">
                <a:solidFill>
                  <a:srgbClr val="2B2A2A"/>
                </a:solidFill>
                <a:latin typeface="Barlow Bold"/>
              </a:rPr>
              <a:t>CREATIVE TIMELINE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4315472" y="1517709"/>
            <a:ext cx="9657057" cy="358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B2A2A"/>
                </a:solidFill>
                <a:latin typeface="Barlow Medium"/>
              </a:rPr>
              <a:t>Filling in Your Timeline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633487" y="4516485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TItle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068759" y="5159837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Make sure that your title encompasses all that you’ve included in your project.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5886985" y="5938694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Add details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322256" y="6582046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For each entry, write a short explanation about what happened, including facts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0142805" y="4297391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Concisely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9578077" y="4940743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Use as few words as possible to explain the events to avoid taking up too much space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4398625" y="5938694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Add pictures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3833897" y="6582046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Find images online, copy them from books, or get creative and draw them yourself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2062234" y="7276110"/>
            <a:ext cx="139839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2B2A2A"/>
                </a:solidFill>
                <a:latin typeface="Barlow Bold Bold"/>
              </a:rPr>
              <a:t>2022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6315732" y="8699580"/>
            <a:ext cx="1398393" cy="537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F4F4F3"/>
                </a:solidFill>
                <a:latin typeface="Barlow Bold Bold"/>
              </a:rPr>
              <a:t>2023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0571553" y="7058754"/>
            <a:ext cx="139839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2B2A2A"/>
                </a:solidFill>
                <a:latin typeface="Barlow Bold Bold"/>
              </a:rPr>
              <a:t>2024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E1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9555766">
            <a:off x="-2626314" y="367457"/>
            <a:ext cx="7315200" cy="141584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56577" y="0"/>
            <a:ext cx="1729993" cy="69199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08621">
            <a:off x="12942788" y="8645042"/>
            <a:ext cx="7315200" cy="141584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049587" y="9822140"/>
            <a:ext cx="1729993" cy="69199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423004" y="0"/>
            <a:ext cx="1729993" cy="691997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864996" y="9822140"/>
            <a:ext cx="1729993" cy="691997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5282198" y="634365"/>
            <a:ext cx="7723604" cy="712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134">
                <a:solidFill>
                  <a:srgbClr val="2B2A2A"/>
                </a:solidFill>
                <a:latin typeface="Barlow Bold"/>
              </a:rPr>
              <a:t>PLANING TIMELINE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315472" y="1517709"/>
            <a:ext cx="9657057" cy="358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B2A2A"/>
                </a:solidFill>
                <a:latin typeface="Barlow Medium"/>
              </a:rPr>
              <a:t>imelines provide a simple overview of a project from start to finish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028700" y="4853560"/>
            <a:ext cx="2040561" cy="921626"/>
            <a:chOff x="0" y="0"/>
            <a:chExt cx="1462183" cy="66040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1462183" cy="660400"/>
            </a:xfrm>
            <a:custGeom>
              <a:avLst/>
              <a:gdLst/>
              <a:ahLst/>
              <a:cxnLst/>
              <a:rect r="r" b="b" t="t" l="l"/>
              <a:pathLst>
                <a:path h="660400" w="1462183">
                  <a:moveTo>
                    <a:pt x="133772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37723" y="0"/>
                  </a:lnTo>
                  <a:cubicBezTo>
                    <a:pt x="1406303" y="0"/>
                    <a:pt x="1462183" y="55880"/>
                    <a:pt x="1462183" y="124460"/>
                  </a:cubicBezTo>
                  <a:lnTo>
                    <a:pt x="1462183" y="535940"/>
                  </a:lnTo>
                  <a:cubicBezTo>
                    <a:pt x="1462183" y="604520"/>
                    <a:pt x="1406303" y="660400"/>
                    <a:pt x="1337723" y="660400"/>
                  </a:cubicBezTo>
                  <a:close/>
                </a:path>
              </a:pathLst>
            </a:custGeom>
            <a:solidFill>
              <a:srgbClr val="F4F4F3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132679" y="5016875"/>
            <a:ext cx="1832602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2B2A2A"/>
                </a:solidFill>
                <a:latin typeface="Barlow Bold"/>
              </a:rPr>
              <a:t>2022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3346002" y="4853560"/>
            <a:ext cx="1694967" cy="921626"/>
            <a:chOff x="0" y="0"/>
            <a:chExt cx="1214545" cy="660400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1214545" cy="660400"/>
            </a:xfrm>
            <a:custGeom>
              <a:avLst/>
              <a:gdLst/>
              <a:ahLst/>
              <a:cxnLst/>
              <a:rect r="r" b="b" t="t" l="l"/>
              <a:pathLst>
                <a:path h="660400" w="1214545">
                  <a:moveTo>
                    <a:pt x="109008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90085" y="0"/>
                  </a:lnTo>
                  <a:cubicBezTo>
                    <a:pt x="1158665" y="0"/>
                    <a:pt x="1214545" y="55880"/>
                    <a:pt x="1214545" y="124460"/>
                  </a:cubicBezTo>
                  <a:lnTo>
                    <a:pt x="1214545" y="535940"/>
                  </a:lnTo>
                  <a:cubicBezTo>
                    <a:pt x="1214545" y="604520"/>
                    <a:pt x="1158665" y="660400"/>
                    <a:pt x="1090085" y="66040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3408654" y="5016875"/>
            <a:ext cx="1569665" cy="537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F4F4F3"/>
                </a:solidFill>
                <a:latin typeface="Barlow Medium"/>
              </a:rPr>
              <a:t>20%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028700" y="2320912"/>
            <a:ext cx="4012270" cy="2380380"/>
            <a:chOff x="0" y="0"/>
            <a:chExt cx="7322662" cy="4344354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7322662" cy="4344355"/>
            </a:xfrm>
            <a:custGeom>
              <a:avLst/>
              <a:gdLst/>
              <a:ahLst/>
              <a:cxnLst/>
              <a:rect r="r" b="b" t="t" l="l"/>
              <a:pathLst>
                <a:path h="4344355" w="7322662">
                  <a:moveTo>
                    <a:pt x="0" y="0"/>
                  </a:moveTo>
                  <a:lnTo>
                    <a:pt x="0" y="3814764"/>
                  </a:lnTo>
                  <a:lnTo>
                    <a:pt x="1088390" y="3814764"/>
                  </a:lnTo>
                  <a:lnTo>
                    <a:pt x="1305560" y="4344355"/>
                  </a:lnTo>
                  <a:lnTo>
                    <a:pt x="1524000" y="3814764"/>
                  </a:lnTo>
                  <a:lnTo>
                    <a:pt x="7322662" y="3814764"/>
                  </a:lnTo>
                  <a:lnTo>
                    <a:pt x="73226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A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906891" y="2527401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F4F4F3"/>
                </a:solidFill>
                <a:latin typeface="Barlow Medium Bold"/>
              </a:rPr>
              <a:t>Write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42163" y="3170753"/>
            <a:ext cx="3385344" cy="944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F4F4F3"/>
                </a:solidFill>
                <a:latin typeface="Barlow Medium"/>
              </a:rPr>
              <a:t>Write a project scope statement is another part of the project management 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7137865" y="4853560"/>
            <a:ext cx="2040561" cy="921626"/>
            <a:chOff x="0" y="0"/>
            <a:chExt cx="1462183" cy="660400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1462183" cy="660400"/>
            </a:xfrm>
            <a:custGeom>
              <a:avLst/>
              <a:gdLst/>
              <a:ahLst/>
              <a:cxnLst/>
              <a:rect r="r" b="b" t="t" l="l"/>
              <a:pathLst>
                <a:path h="660400" w="1462183">
                  <a:moveTo>
                    <a:pt x="133772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37723" y="0"/>
                  </a:lnTo>
                  <a:cubicBezTo>
                    <a:pt x="1406303" y="0"/>
                    <a:pt x="1462183" y="55880"/>
                    <a:pt x="1462183" y="124460"/>
                  </a:cubicBezTo>
                  <a:lnTo>
                    <a:pt x="1462183" y="535940"/>
                  </a:lnTo>
                  <a:cubicBezTo>
                    <a:pt x="1462183" y="604520"/>
                    <a:pt x="1406303" y="660400"/>
                    <a:pt x="1337723" y="660400"/>
                  </a:cubicBezTo>
                  <a:close/>
                </a:path>
              </a:pathLst>
            </a:custGeom>
            <a:solidFill>
              <a:srgbClr val="F4F4F3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7241845" y="5016875"/>
            <a:ext cx="1832602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2B2A2A"/>
                </a:solidFill>
                <a:latin typeface="Barlow Bold"/>
              </a:rPr>
              <a:t>2023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9455168" y="4853560"/>
            <a:ext cx="1694967" cy="921626"/>
            <a:chOff x="0" y="0"/>
            <a:chExt cx="1214545" cy="660400"/>
          </a:xfrm>
        </p:grpSpPr>
        <p:sp>
          <p:nvSpPr>
            <p:cNvPr name="Freeform 24" id="24"/>
            <p:cNvSpPr/>
            <p:nvPr/>
          </p:nvSpPr>
          <p:spPr>
            <a:xfrm>
              <a:off x="0" y="0"/>
              <a:ext cx="1214545" cy="660400"/>
            </a:xfrm>
            <a:custGeom>
              <a:avLst/>
              <a:gdLst/>
              <a:ahLst/>
              <a:cxnLst/>
              <a:rect r="r" b="b" t="t" l="l"/>
              <a:pathLst>
                <a:path h="660400" w="1214545">
                  <a:moveTo>
                    <a:pt x="109008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90085" y="0"/>
                  </a:lnTo>
                  <a:cubicBezTo>
                    <a:pt x="1158665" y="0"/>
                    <a:pt x="1214545" y="55880"/>
                    <a:pt x="1214545" y="124460"/>
                  </a:cubicBezTo>
                  <a:lnTo>
                    <a:pt x="1214545" y="535940"/>
                  </a:lnTo>
                  <a:cubicBezTo>
                    <a:pt x="1214545" y="604520"/>
                    <a:pt x="1158665" y="660400"/>
                    <a:pt x="1090085" y="66040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9517819" y="5016875"/>
            <a:ext cx="1569665" cy="537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F4F4F3"/>
                </a:solidFill>
                <a:latin typeface="Barlow Medium"/>
              </a:rPr>
              <a:t>50%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7137865" y="2320912"/>
            <a:ext cx="4012270" cy="2380380"/>
            <a:chOff x="0" y="0"/>
            <a:chExt cx="7322662" cy="4344354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7322662" cy="4344355"/>
            </a:xfrm>
            <a:custGeom>
              <a:avLst/>
              <a:gdLst/>
              <a:ahLst/>
              <a:cxnLst/>
              <a:rect r="r" b="b" t="t" l="l"/>
              <a:pathLst>
                <a:path h="4344355" w="7322662">
                  <a:moveTo>
                    <a:pt x="0" y="0"/>
                  </a:moveTo>
                  <a:lnTo>
                    <a:pt x="0" y="3814764"/>
                  </a:lnTo>
                  <a:lnTo>
                    <a:pt x="1088390" y="3814764"/>
                  </a:lnTo>
                  <a:lnTo>
                    <a:pt x="1305560" y="4344355"/>
                  </a:lnTo>
                  <a:lnTo>
                    <a:pt x="1524000" y="3814764"/>
                  </a:lnTo>
                  <a:lnTo>
                    <a:pt x="7322662" y="3814764"/>
                  </a:lnTo>
                  <a:lnTo>
                    <a:pt x="73226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3"/>
            </a:solid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8016056" y="2527401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Structure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451328" y="3170753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To create a work breakdown structure (WBS), start from your scope statement.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13247030" y="4853560"/>
            <a:ext cx="2040561" cy="921626"/>
            <a:chOff x="0" y="0"/>
            <a:chExt cx="1462183" cy="660400"/>
          </a:xfrm>
        </p:grpSpPr>
        <p:sp>
          <p:nvSpPr>
            <p:cNvPr name="Freeform 31" id="31"/>
            <p:cNvSpPr/>
            <p:nvPr/>
          </p:nvSpPr>
          <p:spPr>
            <a:xfrm>
              <a:off x="0" y="0"/>
              <a:ext cx="1462183" cy="660400"/>
            </a:xfrm>
            <a:custGeom>
              <a:avLst/>
              <a:gdLst/>
              <a:ahLst/>
              <a:cxnLst/>
              <a:rect r="r" b="b" t="t" l="l"/>
              <a:pathLst>
                <a:path h="660400" w="1462183">
                  <a:moveTo>
                    <a:pt x="133772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37723" y="0"/>
                  </a:lnTo>
                  <a:cubicBezTo>
                    <a:pt x="1406303" y="0"/>
                    <a:pt x="1462183" y="55880"/>
                    <a:pt x="1462183" y="124460"/>
                  </a:cubicBezTo>
                  <a:lnTo>
                    <a:pt x="1462183" y="535940"/>
                  </a:lnTo>
                  <a:cubicBezTo>
                    <a:pt x="1462183" y="604520"/>
                    <a:pt x="1406303" y="660400"/>
                    <a:pt x="1337723" y="660400"/>
                  </a:cubicBezTo>
                  <a:close/>
                </a:path>
              </a:pathLst>
            </a:custGeom>
            <a:solidFill>
              <a:srgbClr val="F4F4F3"/>
            </a:solidFill>
          </p:spPr>
        </p:sp>
      </p:grpSp>
      <p:sp>
        <p:nvSpPr>
          <p:cNvPr name="TextBox 32" id="32"/>
          <p:cNvSpPr txBox="true"/>
          <p:nvPr/>
        </p:nvSpPr>
        <p:spPr>
          <a:xfrm rot="0">
            <a:off x="13351010" y="5016875"/>
            <a:ext cx="1832602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2B2A2A"/>
                </a:solidFill>
                <a:latin typeface="Barlow Bold"/>
              </a:rPr>
              <a:t>2024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15564333" y="4853560"/>
            <a:ext cx="1694967" cy="921626"/>
            <a:chOff x="0" y="0"/>
            <a:chExt cx="1214545" cy="660400"/>
          </a:xfrm>
        </p:grpSpPr>
        <p:sp>
          <p:nvSpPr>
            <p:cNvPr name="Freeform 34" id="34"/>
            <p:cNvSpPr/>
            <p:nvPr/>
          </p:nvSpPr>
          <p:spPr>
            <a:xfrm>
              <a:off x="0" y="0"/>
              <a:ext cx="1214545" cy="660400"/>
            </a:xfrm>
            <a:custGeom>
              <a:avLst/>
              <a:gdLst/>
              <a:ahLst/>
              <a:cxnLst/>
              <a:rect r="r" b="b" t="t" l="l"/>
              <a:pathLst>
                <a:path h="660400" w="1214545">
                  <a:moveTo>
                    <a:pt x="109008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90085" y="0"/>
                  </a:lnTo>
                  <a:cubicBezTo>
                    <a:pt x="1158665" y="0"/>
                    <a:pt x="1214545" y="55880"/>
                    <a:pt x="1214545" y="124460"/>
                  </a:cubicBezTo>
                  <a:lnTo>
                    <a:pt x="1214545" y="535940"/>
                  </a:lnTo>
                  <a:cubicBezTo>
                    <a:pt x="1214545" y="604520"/>
                    <a:pt x="1158665" y="660400"/>
                    <a:pt x="1090085" y="66040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sp>
        <p:nvSpPr>
          <p:cNvPr name="TextBox 35" id="35"/>
          <p:cNvSpPr txBox="true"/>
          <p:nvPr/>
        </p:nvSpPr>
        <p:spPr>
          <a:xfrm rot="0">
            <a:off x="15626984" y="5016875"/>
            <a:ext cx="1569665" cy="537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F4F4F3"/>
                </a:solidFill>
                <a:latin typeface="Barlow Medium"/>
              </a:rPr>
              <a:t>40%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13247030" y="2320912"/>
            <a:ext cx="4012270" cy="2380380"/>
            <a:chOff x="0" y="0"/>
            <a:chExt cx="7322662" cy="4344354"/>
          </a:xfrm>
        </p:grpSpPr>
        <p:sp>
          <p:nvSpPr>
            <p:cNvPr name="Freeform 37" id="37"/>
            <p:cNvSpPr/>
            <p:nvPr/>
          </p:nvSpPr>
          <p:spPr>
            <a:xfrm>
              <a:off x="0" y="0"/>
              <a:ext cx="7322662" cy="4344355"/>
            </a:xfrm>
            <a:custGeom>
              <a:avLst/>
              <a:gdLst/>
              <a:ahLst/>
              <a:cxnLst/>
              <a:rect r="r" b="b" t="t" l="l"/>
              <a:pathLst>
                <a:path h="4344355" w="7322662">
                  <a:moveTo>
                    <a:pt x="0" y="0"/>
                  </a:moveTo>
                  <a:lnTo>
                    <a:pt x="0" y="3814764"/>
                  </a:lnTo>
                  <a:lnTo>
                    <a:pt x="1088390" y="3814764"/>
                  </a:lnTo>
                  <a:lnTo>
                    <a:pt x="1305560" y="4344355"/>
                  </a:lnTo>
                  <a:lnTo>
                    <a:pt x="1524000" y="3814764"/>
                  </a:lnTo>
                  <a:lnTo>
                    <a:pt x="7322662" y="3814764"/>
                  </a:lnTo>
                  <a:lnTo>
                    <a:pt x="73226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A"/>
            </a:solidFill>
          </p:spPr>
        </p:sp>
      </p:grpSp>
      <p:sp>
        <p:nvSpPr>
          <p:cNvPr name="TextBox 38" id="38"/>
          <p:cNvSpPr txBox="true"/>
          <p:nvPr/>
        </p:nvSpPr>
        <p:spPr>
          <a:xfrm rot="0">
            <a:off x="14125221" y="2527401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F4F4F3"/>
                </a:solidFill>
                <a:latin typeface="Barlow Medium Bold"/>
              </a:rPr>
              <a:t>Break each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3560493" y="3170753"/>
            <a:ext cx="3385344" cy="944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F4F4F3"/>
                </a:solidFill>
                <a:latin typeface="Barlow Medium"/>
              </a:rPr>
              <a:t>Break each work package make a to-do list for each work package.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1028700" y="8860243"/>
            <a:ext cx="2040561" cy="921626"/>
            <a:chOff x="0" y="0"/>
            <a:chExt cx="1462183" cy="660400"/>
          </a:xfrm>
        </p:grpSpPr>
        <p:sp>
          <p:nvSpPr>
            <p:cNvPr name="Freeform 41" id="41"/>
            <p:cNvSpPr/>
            <p:nvPr/>
          </p:nvSpPr>
          <p:spPr>
            <a:xfrm>
              <a:off x="0" y="0"/>
              <a:ext cx="1462183" cy="660400"/>
            </a:xfrm>
            <a:custGeom>
              <a:avLst/>
              <a:gdLst/>
              <a:ahLst/>
              <a:cxnLst/>
              <a:rect r="r" b="b" t="t" l="l"/>
              <a:pathLst>
                <a:path h="660400" w="1462183">
                  <a:moveTo>
                    <a:pt x="133772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37723" y="0"/>
                  </a:lnTo>
                  <a:cubicBezTo>
                    <a:pt x="1406303" y="0"/>
                    <a:pt x="1462183" y="55880"/>
                    <a:pt x="1462183" y="124460"/>
                  </a:cubicBezTo>
                  <a:lnTo>
                    <a:pt x="1462183" y="535940"/>
                  </a:lnTo>
                  <a:cubicBezTo>
                    <a:pt x="1462183" y="604520"/>
                    <a:pt x="1406303" y="660400"/>
                    <a:pt x="1337723" y="660400"/>
                  </a:cubicBezTo>
                  <a:close/>
                </a:path>
              </a:pathLst>
            </a:custGeom>
            <a:solidFill>
              <a:srgbClr val="F4F4F3"/>
            </a:solidFill>
          </p:spPr>
        </p:sp>
      </p:grpSp>
      <p:sp>
        <p:nvSpPr>
          <p:cNvPr name="TextBox 42" id="42"/>
          <p:cNvSpPr txBox="true"/>
          <p:nvPr/>
        </p:nvSpPr>
        <p:spPr>
          <a:xfrm rot="0">
            <a:off x="1132679" y="9023558"/>
            <a:ext cx="1832602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2B2A2A"/>
                </a:solidFill>
                <a:latin typeface="Barlow Bold"/>
              </a:rPr>
              <a:t>2025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3346002" y="8860243"/>
            <a:ext cx="1694967" cy="921626"/>
            <a:chOff x="0" y="0"/>
            <a:chExt cx="1214545" cy="660400"/>
          </a:xfrm>
        </p:grpSpPr>
        <p:sp>
          <p:nvSpPr>
            <p:cNvPr name="Freeform 44" id="44"/>
            <p:cNvSpPr/>
            <p:nvPr/>
          </p:nvSpPr>
          <p:spPr>
            <a:xfrm>
              <a:off x="0" y="0"/>
              <a:ext cx="1214545" cy="660400"/>
            </a:xfrm>
            <a:custGeom>
              <a:avLst/>
              <a:gdLst/>
              <a:ahLst/>
              <a:cxnLst/>
              <a:rect r="r" b="b" t="t" l="l"/>
              <a:pathLst>
                <a:path h="660400" w="1214545">
                  <a:moveTo>
                    <a:pt x="109008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90085" y="0"/>
                  </a:lnTo>
                  <a:cubicBezTo>
                    <a:pt x="1158665" y="0"/>
                    <a:pt x="1214545" y="55880"/>
                    <a:pt x="1214545" y="124460"/>
                  </a:cubicBezTo>
                  <a:lnTo>
                    <a:pt x="1214545" y="535940"/>
                  </a:lnTo>
                  <a:cubicBezTo>
                    <a:pt x="1214545" y="604520"/>
                    <a:pt x="1158665" y="660400"/>
                    <a:pt x="1090085" y="66040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sp>
        <p:nvSpPr>
          <p:cNvPr name="TextBox 45" id="45"/>
          <p:cNvSpPr txBox="true"/>
          <p:nvPr/>
        </p:nvSpPr>
        <p:spPr>
          <a:xfrm rot="0">
            <a:off x="3408654" y="9023558"/>
            <a:ext cx="1569665" cy="537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F4F4F3"/>
                </a:solidFill>
                <a:latin typeface="Barlow Medium"/>
              </a:rPr>
              <a:t>70%</a:t>
            </a:r>
          </a:p>
        </p:txBody>
      </p:sp>
      <p:grpSp>
        <p:nvGrpSpPr>
          <p:cNvPr name="Group 46" id="46"/>
          <p:cNvGrpSpPr/>
          <p:nvPr/>
        </p:nvGrpSpPr>
        <p:grpSpPr>
          <a:xfrm rot="0">
            <a:off x="1028700" y="6327594"/>
            <a:ext cx="4012270" cy="2380380"/>
            <a:chOff x="0" y="0"/>
            <a:chExt cx="7322662" cy="4344354"/>
          </a:xfrm>
        </p:grpSpPr>
        <p:sp>
          <p:nvSpPr>
            <p:cNvPr name="Freeform 47" id="47"/>
            <p:cNvSpPr/>
            <p:nvPr/>
          </p:nvSpPr>
          <p:spPr>
            <a:xfrm>
              <a:off x="0" y="0"/>
              <a:ext cx="7322662" cy="4344355"/>
            </a:xfrm>
            <a:custGeom>
              <a:avLst/>
              <a:gdLst/>
              <a:ahLst/>
              <a:cxnLst/>
              <a:rect r="r" b="b" t="t" l="l"/>
              <a:pathLst>
                <a:path h="4344355" w="7322662">
                  <a:moveTo>
                    <a:pt x="0" y="0"/>
                  </a:moveTo>
                  <a:lnTo>
                    <a:pt x="0" y="3814764"/>
                  </a:lnTo>
                  <a:lnTo>
                    <a:pt x="1088390" y="3814764"/>
                  </a:lnTo>
                  <a:lnTo>
                    <a:pt x="1305560" y="4344355"/>
                  </a:lnTo>
                  <a:lnTo>
                    <a:pt x="1524000" y="3814764"/>
                  </a:lnTo>
                  <a:lnTo>
                    <a:pt x="7322662" y="3814764"/>
                  </a:lnTo>
                  <a:lnTo>
                    <a:pt x="73226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3"/>
            </a:solidFill>
          </p:spPr>
        </p:sp>
      </p:grpSp>
      <p:sp>
        <p:nvSpPr>
          <p:cNvPr name="TextBox 48" id="48"/>
          <p:cNvSpPr txBox="true"/>
          <p:nvPr/>
        </p:nvSpPr>
        <p:spPr>
          <a:xfrm rot="0">
            <a:off x="1906891" y="6534084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Dependencies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342163" y="7177436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Dependencies are tasks that cannot be started until another task has been completed. </a:t>
            </a:r>
          </a:p>
        </p:txBody>
      </p:sp>
      <p:grpSp>
        <p:nvGrpSpPr>
          <p:cNvPr name="Group 50" id="50"/>
          <p:cNvGrpSpPr/>
          <p:nvPr/>
        </p:nvGrpSpPr>
        <p:grpSpPr>
          <a:xfrm rot="0">
            <a:off x="7137865" y="8860243"/>
            <a:ext cx="2040561" cy="921626"/>
            <a:chOff x="0" y="0"/>
            <a:chExt cx="1462183" cy="660400"/>
          </a:xfrm>
        </p:grpSpPr>
        <p:sp>
          <p:nvSpPr>
            <p:cNvPr name="Freeform 51" id="51"/>
            <p:cNvSpPr/>
            <p:nvPr/>
          </p:nvSpPr>
          <p:spPr>
            <a:xfrm>
              <a:off x="0" y="0"/>
              <a:ext cx="1462183" cy="660400"/>
            </a:xfrm>
            <a:custGeom>
              <a:avLst/>
              <a:gdLst/>
              <a:ahLst/>
              <a:cxnLst/>
              <a:rect r="r" b="b" t="t" l="l"/>
              <a:pathLst>
                <a:path h="660400" w="1462183">
                  <a:moveTo>
                    <a:pt x="133772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37723" y="0"/>
                  </a:lnTo>
                  <a:cubicBezTo>
                    <a:pt x="1406303" y="0"/>
                    <a:pt x="1462183" y="55880"/>
                    <a:pt x="1462183" y="124460"/>
                  </a:cubicBezTo>
                  <a:lnTo>
                    <a:pt x="1462183" y="535940"/>
                  </a:lnTo>
                  <a:cubicBezTo>
                    <a:pt x="1462183" y="604520"/>
                    <a:pt x="1406303" y="660400"/>
                    <a:pt x="1337723" y="660400"/>
                  </a:cubicBezTo>
                  <a:close/>
                </a:path>
              </a:pathLst>
            </a:custGeom>
            <a:solidFill>
              <a:srgbClr val="F4F4F3"/>
            </a:solidFill>
          </p:spPr>
        </p:sp>
      </p:grpSp>
      <p:sp>
        <p:nvSpPr>
          <p:cNvPr name="TextBox 52" id="52"/>
          <p:cNvSpPr txBox="true"/>
          <p:nvPr/>
        </p:nvSpPr>
        <p:spPr>
          <a:xfrm rot="0">
            <a:off x="7241845" y="9023558"/>
            <a:ext cx="1832602" cy="537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2B2A2A"/>
                </a:solidFill>
                <a:latin typeface="Barlow Bold"/>
              </a:rPr>
              <a:t>2026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9455168" y="8860243"/>
            <a:ext cx="1694967" cy="921626"/>
            <a:chOff x="0" y="0"/>
            <a:chExt cx="1214545" cy="660400"/>
          </a:xfrm>
        </p:grpSpPr>
        <p:sp>
          <p:nvSpPr>
            <p:cNvPr name="Freeform 54" id="54"/>
            <p:cNvSpPr/>
            <p:nvPr/>
          </p:nvSpPr>
          <p:spPr>
            <a:xfrm>
              <a:off x="0" y="0"/>
              <a:ext cx="1214545" cy="660400"/>
            </a:xfrm>
            <a:custGeom>
              <a:avLst/>
              <a:gdLst/>
              <a:ahLst/>
              <a:cxnLst/>
              <a:rect r="r" b="b" t="t" l="l"/>
              <a:pathLst>
                <a:path h="660400" w="1214545">
                  <a:moveTo>
                    <a:pt x="109008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90085" y="0"/>
                  </a:lnTo>
                  <a:cubicBezTo>
                    <a:pt x="1158665" y="0"/>
                    <a:pt x="1214545" y="55880"/>
                    <a:pt x="1214545" y="124460"/>
                  </a:cubicBezTo>
                  <a:lnTo>
                    <a:pt x="1214545" y="535940"/>
                  </a:lnTo>
                  <a:cubicBezTo>
                    <a:pt x="1214545" y="604520"/>
                    <a:pt x="1158665" y="660400"/>
                    <a:pt x="1090085" y="66040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sp>
        <p:nvSpPr>
          <p:cNvPr name="TextBox 55" id="55"/>
          <p:cNvSpPr txBox="true"/>
          <p:nvPr/>
        </p:nvSpPr>
        <p:spPr>
          <a:xfrm rot="0">
            <a:off x="9517819" y="9023558"/>
            <a:ext cx="1569665" cy="537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F4F4F3"/>
                </a:solidFill>
                <a:latin typeface="Barlow Medium"/>
              </a:rPr>
              <a:t>55%</a:t>
            </a:r>
          </a:p>
        </p:txBody>
      </p:sp>
      <p:grpSp>
        <p:nvGrpSpPr>
          <p:cNvPr name="Group 56" id="56"/>
          <p:cNvGrpSpPr/>
          <p:nvPr/>
        </p:nvGrpSpPr>
        <p:grpSpPr>
          <a:xfrm rot="0">
            <a:off x="7137865" y="6327594"/>
            <a:ext cx="4012270" cy="2380380"/>
            <a:chOff x="0" y="0"/>
            <a:chExt cx="7322662" cy="4344354"/>
          </a:xfrm>
        </p:grpSpPr>
        <p:sp>
          <p:nvSpPr>
            <p:cNvPr name="Freeform 57" id="57"/>
            <p:cNvSpPr/>
            <p:nvPr/>
          </p:nvSpPr>
          <p:spPr>
            <a:xfrm>
              <a:off x="0" y="0"/>
              <a:ext cx="7322662" cy="4344355"/>
            </a:xfrm>
            <a:custGeom>
              <a:avLst/>
              <a:gdLst/>
              <a:ahLst/>
              <a:cxnLst/>
              <a:rect r="r" b="b" t="t" l="l"/>
              <a:pathLst>
                <a:path h="4344355" w="7322662">
                  <a:moveTo>
                    <a:pt x="0" y="0"/>
                  </a:moveTo>
                  <a:lnTo>
                    <a:pt x="0" y="3814764"/>
                  </a:lnTo>
                  <a:lnTo>
                    <a:pt x="1088390" y="3814764"/>
                  </a:lnTo>
                  <a:lnTo>
                    <a:pt x="1305560" y="4344355"/>
                  </a:lnTo>
                  <a:lnTo>
                    <a:pt x="1524000" y="3814764"/>
                  </a:lnTo>
                  <a:lnTo>
                    <a:pt x="7322662" y="3814764"/>
                  </a:lnTo>
                  <a:lnTo>
                    <a:pt x="73226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A"/>
            </a:solidFill>
          </p:spPr>
        </p:sp>
      </p:grpSp>
      <p:sp>
        <p:nvSpPr>
          <p:cNvPr name="TextBox 58" id="58"/>
          <p:cNvSpPr txBox="true"/>
          <p:nvPr/>
        </p:nvSpPr>
        <p:spPr>
          <a:xfrm rot="0">
            <a:off x="8016056" y="6534084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F4F4F3"/>
                </a:solidFill>
                <a:latin typeface="Barlow Medium Bold"/>
              </a:rPr>
              <a:t>Time needed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7451328" y="7177436"/>
            <a:ext cx="3385344" cy="944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F4F4F3"/>
                </a:solidFill>
                <a:latin typeface="Barlow Medium"/>
              </a:rPr>
              <a:t>Determine total time needed for consider how long it will take to accomplish each task.</a:t>
            </a:r>
          </a:p>
        </p:txBody>
      </p:sp>
      <p:grpSp>
        <p:nvGrpSpPr>
          <p:cNvPr name="Group 60" id="60"/>
          <p:cNvGrpSpPr/>
          <p:nvPr/>
        </p:nvGrpSpPr>
        <p:grpSpPr>
          <a:xfrm rot="0">
            <a:off x="13247030" y="8860243"/>
            <a:ext cx="2040561" cy="921626"/>
            <a:chOff x="0" y="0"/>
            <a:chExt cx="1462183" cy="660400"/>
          </a:xfrm>
        </p:grpSpPr>
        <p:sp>
          <p:nvSpPr>
            <p:cNvPr name="Freeform 61" id="61"/>
            <p:cNvSpPr/>
            <p:nvPr/>
          </p:nvSpPr>
          <p:spPr>
            <a:xfrm>
              <a:off x="0" y="0"/>
              <a:ext cx="1462183" cy="660400"/>
            </a:xfrm>
            <a:custGeom>
              <a:avLst/>
              <a:gdLst/>
              <a:ahLst/>
              <a:cxnLst/>
              <a:rect r="r" b="b" t="t" l="l"/>
              <a:pathLst>
                <a:path h="660400" w="1462183">
                  <a:moveTo>
                    <a:pt x="133772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37723" y="0"/>
                  </a:lnTo>
                  <a:cubicBezTo>
                    <a:pt x="1406303" y="0"/>
                    <a:pt x="1462183" y="55880"/>
                    <a:pt x="1462183" y="124460"/>
                  </a:cubicBezTo>
                  <a:lnTo>
                    <a:pt x="1462183" y="535940"/>
                  </a:lnTo>
                  <a:cubicBezTo>
                    <a:pt x="1462183" y="604520"/>
                    <a:pt x="1406303" y="660400"/>
                    <a:pt x="1337723" y="660400"/>
                  </a:cubicBezTo>
                  <a:close/>
                </a:path>
              </a:pathLst>
            </a:custGeom>
            <a:solidFill>
              <a:srgbClr val="F4F4F3"/>
            </a:solidFill>
          </p:spPr>
        </p:sp>
      </p:grpSp>
      <p:sp>
        <p:nvSpPr>
          <p:cNvPr name="TextBox 62" id="62"/>
          <p:cNvSpPr txBox="true"/>
          <p:nvPr/>
        </p:nvSpPr>
        <p:spPr>
          <a:xfrm rot="0">
            <a:off x="13351010" y="9023558"/>
            <a:ext cx="1832602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2B2A2A"/>
                </a:solidFill>
                <a:latin typeface="Barlow Bold"/>
              </a:rPr>
              <a:t>2027</a:t>
            </a:r>
          </a:p>
        </p:txBody>
      </p:sp>
      <p:grpSp>
        <p:nvGrpSpPr>
          <p:cNvPr name="Group 63" id="63"/>
          <p:cNvGrpSpPr/>
          <p:nvPr/>
        </p:nvGrpSpPr>
        <p:grpSpPr>
          <a:xfrm rot="0">
            <a:off x="15564333" y="8860243"/>
            <a:ext cx="1694967" cy="921626"/>
            <a:chOff x="0" y="0"/>
            <a:chExt cx="1214545" cy="660400"/>
          </a:xfrm>
        </p:grpSpPr>
        <p:sp>
          <p:nvSpPr>
            <p:cNvPr name="Freeform 64" id="64"/>
            <p:cNvSpPr/>
            <p:nvPr/>
          </p:nvSpPr>
          <p:spPr>
            <a:xfrm>
              <a:off x="0" y="0"/>
              <a:ext cx="1214545" cy="660400"/>
            </a:xfrm>
            <a:custGeom>
              <a:avLst/>
              <a:gdLst/>
              <a:ahLst/>
              <a:cxnLst/>
              <a:rect r="r" b="b" t="t" l="l"/>
              <a:pathLst>
                <a:path h="660400" w="1214545">
                  <a:moveTo>
                    <a:pt x="109008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90085" y="0"/>
                  </a:lnTo>
                  <a:cubicBezTo>
                    <a:pt x="1158665" y="0"/>
                    <a:pt x="1214545" y="55880"/>
                    <a:pt x="1214545" y="124460"/>
                  </a:cubicBezTo>
                  <a:lnTo>
                    <a:pt x="1214545" y="535940"/>
                  </a:lnTo>
                  <a:cubicBezTo>
                    <a:pt x="1214545" y="604520"/>
                    <a:pt x="1158665" y="660400"/>
                    <a:pt x="1090085" y="66040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sp>
        <p:nvSpPr>
          <p:cNvPr name="TextBox 65" id="65"/>
          <p:cNvSpPr txBox="true"/>
          <p:nvPr/>
        </p:nvSpPr>
        <p:spPr>
          <a:xfrm rot="0">
            <a:off x="15626984" y="9023558"/>
            <a:ext cx="1569665" cy="537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F4F4F3"/>
                </a:solidFill>
                <a:latin typeface="Barlow Medium"/>
              </a:rPr>
              <a:t>28%</a:t>
            </a:r>
          </a:p>
        </p:txBody>
      </p:sp>
      <p:grpSp>
        <p:nvGrpSpPr>
          <p:cNvPr name="Group 66" id="66"/>
          <p:cNvGrpSpPr/>
          <p:nvPr/>
        </p:nvGrpSpPr>
        <p:grpSpPr>
          <a:xfrm rot="0">
            <a:off x="13247030" y="6327594"/>
            <a:ext cx="4012270" cy="2380380"/>
            <a:chOff x="0" y="0"/>
            <a:chExt cx="7322662" cy="4344354"/>
          </a:xfrm>
        </p:grpSpPr>
        <p:sp>
          <p:nvSpPr>
            <p:cNvPr name="Freeform 67" id="67"/>
            <p:cNvSpPr/>
            <p:nvPr/>
          </p:nvSpPr>
          <p:spPr>
            <a:xfrm>
              <a:off x="0" y="0"/>
              <a:ext cx="7322662" cy="4344355"/>
            </a:xfrm>
            <a:custGeom>
              <a:avLst/>
              <a:gdLst/>
              <a:ahLst/>
              <a:cxnLst/>
              <a:rect r="r" b="b" t="t" l="l"/>
              <a:pathLst>
                <a:path h="4344355" w="7322662">
                  <a:moveTo>
                    <a:pt x="0" y="0"/>
                  </a:moveTo>
                  <a:lnTo>
                    <a:pt x="0" y="3814764"/>
                  </a:lnTo>
                  <a:lnTo>
                    <a:pt x="1088390" y="3814764"/>
                  </a:lnTo>
                  <a:lnTo>
                    <a:pt x="1305560" y="4344355"/>
                  </a:lnTo>
                  <a:lnTo>
                    <a:pt x="1524000" y="3814764"/>
                  </a:lnTo>
                  <a:lnTo>
                    <a:pt x="7322662" y="3814764"/>
                  </a:lnTo>
                  <a:lnTo>
                    <a:pt x="73226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3"/>
            </a:solidFill>
          </p:spPr>
        </p:sp>
      </p:grpSp>
      <p:sp>
        <p:nvSpPr>
          <p:cNvPr name="TextBox 68" id="68"/>
          <p:cNvSpPr txBox="true"/>
          <p:nvPr/>
        </p:nvSpPr>
        <p:spPr>
          <a:xfrm rot="0">
            <a:off x="14125221" y="6534084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Availability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13560493" y="7177436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Your limiting resource will be the availability of your team members or employees.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282198" y="634365"/>
            <a:ext cx="7723604" cy="712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134">
                <a:solidFill>
                  <a:srgbClr val="2B2A2A"/>
                </a:solidFill>
                <a:latin typeface="Barlow Bold"/>
              </a:rPr>
              <a:t>TIMELINE GRAPHIC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315472" y="1517709"/>
            <a:ext cx="9657057" cy="358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B2A2A"/>
                </a:solidFill>
                <a:latin typeface="Barlow Medium"/>
              </a:rPr>
              <a:t>Timelines provide many benefits to project teams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587121"/>
            <a:ext cx="2758397" cy="862679"/>
            <a:chOff x="0" y="0"/>
            <a:chExt cx="1299455" cy="4064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299455" cy="406400"/>
            </a:xfrm>
            <a:custGeom>
              <a:avLst/>
              <a:gdLst/>
              <a:ahLst/>
              <a:cxnLst/>
              <a:rect r="r" b="b" t="t" l="l"/>
              <a:pathLst>
                <a:path h="406400" w="1299455">
                  <a:moveTo>
                    <a:pt x="0" y="0"/>
                  </a:moveTo>
                  <a:lnTo>
                    <a:pt x="1096255" y="0"/>
                  </a:lnTo>
                  <a:lnTo>
                    <a:pt x="1299455" y="203200"/>
                  </a:lnTo>
                  <a:lnTo>
                    <a:pt x="1096255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859235" y="2587121"/>
            <a:ext cx="941095" cy="941095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28700" y="3786238"/>
            <a:ext cx="3771630" cy="1977166"/>
            <a:chOff x="0" y="0"/>
            <a:chExt cx="1686329" cy="884008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1686329" cy="884009"/>
            </a:xfrm>
            <a:custGeom>
              <a:avLst/>
              <a:gdLst/>
              <a:ahLst/>
              <a:cxnLst/>
              <a:rect r="r" b="b" t="t" l="l"/>
              <a:pathLst>
                <a:path h="884009" w="1686329">
                  <a:moveTo>
                    <a:pt x="1561869" y="884008"/>
                  </a:moveTo>
                  <a:lnTo>
                    <a:pt x="124460" y="884008"/>
                  </a:lnTo>
                  <a:cubicBezTo>
                    <a:pt x="55880" y="884008"/>
                    <a:pt x="0" y="828128"/>
                    <a:pt x="0" y="7595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1869" y="0"/>
                  </a:lnTo>
                  <a:cubicBezTo>
                    <a:pt x="1630449" y="0"/>
                    <a:pt x="1686329" y="55880"/>
                    <a:pt x="1686329" y="124460"/>
                  </a:cubicBezTo>
                  <a:lnTo>
                    <a:pt x="1686329" y="759549"/>
                  </a:lnTo>
                  <a:cubicBezTo>
                    <a:pt x="1686329" y="828129"/>
                    <a:pt x="1630449" y="884009"/>
                    <a:pt x="1561869" y="884009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279954" y="2782241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F4F4F3"/>
                </a:solidFill>
                <a:latin typeface="Barlow Medium Bold"/>
              </a:rPr>
              <a:t>Product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045336" y="2821449"/>
            <a:ext cx="568893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000000"/>
                </a:solidFill>
                <a:latin typeface="Barlow Medium Bold"/>
              </a:rPr>
              <a:t>1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088720" y="2587121"/>
            <a:ext cx="941095" cy="94109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6318205" y="2587121"/>
            <a:ext cx="941095" cy="941095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865903" y="6477779"/>
            <a:ext cx="941095" cy="941095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3340414" y="6477779"/>
            <a:ext cx="941095" cy="941095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0274821" y="2821449"/>
            <a:ext cx="568893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000000"/>
                </a:solidFill>
                <a:latin typeface="Barlow Medium Bold"/>
              </a:rPr>
              <a:t>2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052004" y="6712106"/>
            <a:ext cx="568893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000000"/>
                </a:solidFill>
                <a:latin typeface="Barlow Medium Bold"/>
              </a:rPr>
              <a:t>4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526515" y="6712106"/>
            <a:ext cx="568893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000000"/>
                </a:solidFill>
                <a:latin typeface="Barlow Medium Bold"/>
              </a:rPr>
              <a:t>5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6504306" y="2821449"/>
            <a:ext cx="568893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000000"/>
                </a:solidFill>
                <a:latin typeface="Barlow Medium Bold"/>
              </a:rPr>
              <a:t>3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786571" y="3952130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Product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21843" y="4595482"/>
            <a:ext cx="3385344" cy="944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Project timeline for Product development to approve and support your idea.</a:t>
            </a:r>
          </a:p>
        </p:txBody>
      </p:sp>
      <p:sp>
        <p:nvSpPr>
          <p:cNvPr name="AutoShape 32" id="32"/>
          <p:cNvSpPr/>
          <p:nvPr/>
        </p:nvSpPr>
        <p:spPr>
          <a:xfrm rot="0">
            <a:off x="5892608" y="4212162"/>
            <a:ext cx="1415268" cy="0"/>
          </a:xfrm>
          <a:prstGeom prst="line">
            <a:avLst/>
          </a:prstGeom>
          <a:ln cap="flat" w="2857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 rot="0">
            <a:off x="5025298" y="2980361"/>
            <a:ext cx="872073" cy="0"/>
          </a:xfrm>
          <a:prstGeom prst="line">
            <a:avLst/>
          </a:prstGeom>
          <a:ln cap="flat" w="28575">
            <a:solidFill>
              <a:srgbClr val="2B2A2A"/>
            </a:solidFill>
            <a:prstDash val="solid"/>
            <a:headEnd type="oval" len="lg" w="lg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 rot="0">
            <a:off x="5025298" y="5487974"/>
            <a:ext cx="867310" cy="0"/>
          </a:xfrm>
          <a:prstGeom prst="line">
            <a:avLst/>
          </a:prstGeom>
          <a:ln cap="flat" w="28575">
            <a:solidFill>
              <a:srgbClr val="2B2A2A"/>
            </a:solidFill>
            <a:prstDash val="solid"/>
            <a:headEnd type="oval" len="lg" w="lg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 rot="-5400000">
            <a:off x="4636420" y="4227024"/>
            <a:ext cx="2493326" cy="0"/>
          </a:xfrm>
          <a:prstGeom prst="line">
            <a:avLst/>
          </a:prstGeom>
          <a:ln cap="flat" w="2857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6" id="36"/>
          <p:cNvGrpSpPr/>
          <p:nvPr/>
        </p:nvGrpSpPr>
        <p:grpSpPr>
          <a:xfrm rot="0">
            <a:off x="7258185" y="2587121"/>
            <a:ext cx="2758397" cy="862679"/>
            <a:chOff x="0" y="0"/>
            <a:chExt cx="1299455" cy="406400"/>
          </a:xfrm>
        </p:grpSpPr>
        <p:sp>
          <p:nvSpPr>
            <p:cNvPr name="Freeform 37" id="37"/>
            <p:cNvSpPr/>
            <p:nvPr/>
          </p:nvSpPr>
          <p:spPr>
            <a:xfrm>
              <a:off x="0" y="0"/>
              <a:ext cx="1299455" cy="406400"/>
            </a:xfrm>
            <a:custGeom>
              <a:avLst/>
              <a:gdLst/>
              <a:ahLst/>
              <a:cxnLst/>
              <a:rect r="r" b="b" t="t" l="l"/>
              <a:pathLst>
                <a:path h="406400" w="1299455">
                  <a:moveTo>
                    <a:pt x="0" y="0"/>
                  </a:moveTo>
                  <a:lnTo>
                    <a:pt x="1096255" y="0"/>
                  </a:lnTo>
                  <a:lnTo>
                    <a:pt x="1299455" y="203200"/>
                  </a:lnTo>
                  <a:lnTo>
                    <a:pt x="1096255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A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7258185" y="3786238"/>
            <a:ext cx="3771630" cy="1977166"/>
            <a:chOff x="0" y="0"/>
            <a:chExt cx="1686329" cy="884008"/>
          </a:xfrm>
        </p:grpSpPr>
        <p:sp>
          <p:nvSpPr>
            <p:cNvPr name="Freeform 40" id="40"/>
            <p:cNvSpPr/>
            <p:nvPr/>
          </p:nvSpPr>
          <p:spPr>
            <a:xfrm>
              <a:off x="0" y="0"/>
              <a:ext cx="1686329" cy="884009"/>
            </a:xfrm>
            <a:custGeom>
              <a:avLst/>
              <a:gdLst/>
              <a:ahLst/>
              <a:cxnLst/>
              <a:rect r="r" b="b" t="t" l="l"/>
              <a:pathLst>
                <a:path h="884009" w="1686329">
                  <a:moveTo>
                    <a:pt x="1561869" y="884008"/>
                  </a:moveTo>
                  <a:lnTo>
                    <a:pt x="124460" y="884008"/>
                  </a:lnTo>
                  <a:cubicBezTo>
                    <a:pt x="55880" y="884008"/>
                    <a:pt x="0" y="828128"/>
                    <a:pt x="0" y="7595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1869" y="0"/>
                  </a:lnTo>
                  <a:cubicBezTo>
                    <a:pt x="1630449" y="0"/>
                    <a:pt x="1686329" y="55880"/>
                    <a:pt x="1686329" y="124460"/>
                  </a:cubicBezTo>
                  <a:lnTo>
                    <a:pt x="1686329" y="759549"/>
                  </a:lnTo>
                  <a:cubicBezTo>
                    <a:pt x="1686329" y="828129"/>
                    <a:pt x="1630449" y="884009"/>
                    <a:pt x="1561869" y="884009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sp>
        <p:nvSpPr>
          <p:cNvPr name="TextBox 41" id="41"/>
          <p:cNvSpPr txBox="true"/>
          <p:nvPr/>
        </p:nvSpPr>
        <p:spPr>
          <a:xfrm rot="0">
            <a:off x="7509439" y="2782241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F4F4F3"/>
                </a:solidFill>
                <a:latin typeface="Barlow Medium Bold"/>
              </a:rPr>
              <a:t>Construction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8016056" y="3952130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Construction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7451328" y="4595482"/>
            <a:ext cx="3385344" cy="944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Most scheduling tools for this niche tend to be overly complicated and sophisticated.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13487670" y="2587121"/>
            <a:ext cx="2758397" cy="862679"/>
            <a:chOff x="0" y="0"/>
            <a:chExt cx="1299455" cy="406400"/>
          </a:xfrm>
        </p:grpSpPr>
        <p:sp>
          <p:nvSpPr>
            <p:cNvPr name="Freeform 45" id="45"/>
            <p:cNvSpPr/>
            <p:nvPr/>
          </p:nvSpPr>
          <p:spPr>
            <a:xfrm>
              <a:off x="0" y="0"/>
              <a:ext cx="1299455" cy="406400"/>
            </a:xfrm>
            <a:custGeom>
              <a:avLst/>
              <a:gdLst/>
              <a:ahLst/>
              <a:cxnLst/>
              <a:rect r="r" b="b" t="t" l="l"/>
              <a:pathLst>
                <a:path h="406400" w="1299455">
                  <a:moveTo>
                    <a:pt x="0" y="0"/>
                  </a:moveTo>
                  <a:lnTo>
                    <a:pt x="1096255" y="0"/>
                  </a:lnTo>
                  <a:lnTo>
                    <a:pt x="1299455" y="203200"/>
                  </a:lnTo>
                  <a:lnTo>
                    <a:pt x="1096255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A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13487670" y="3786238"/>
            <a:ext cx="3771630" cy="1977166"/>
            <a:chOff x="0" y="0"/>
            <a:chExt cx="1686329" cy="884008"/>
          </a:xfrm>
        </p:grpSpPr>
        <p:sp>
          <p:nvSpPr>
            <p:cNvPr name="Freeform 48" id="48"/>
            <p:cNvSpPr/>
            <p:nvPr/>
          </p:nvSpPr>
          <p:spPr>
            <a:xfrm>
              <a:off x="0" y="0"/>
              <a:ext cx="1686329" cy="884009"/>
            </a:xfrm>
            <a:custGeom>
              <a:avLst/>
              <a:gdLst/>
              <a:ahLst/>
              <a:cxnLst/>
              <a:rect r="r" b="b" t="t" l="l"/>
              <a:pathLst>
                <a:path h="884009" w="1686329">
                  <a:moveTo>
                    <a:pt x="1561869" y="884008"/>
                  </a:moveTo>
                  <a:lnTo>
                    <a:pt x="124460" y="884008"/>
                  </a:lnTo>
                  <a:cubicBezTo>
                    <a:pt x="55880" y="884008"/>
                    <a:pt x="0" y="828128"/>
                    <a:pt x="0" y="7595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1869" y="0"/>
                  </a:lnTo>
                  <a:cubicBezTo>
                    <a:pt x="1630449" y="0"/>
                    <a:pt x="1686329" y="55880"/>
                    <a:pt x="1686329" y="124460"/>
                  </a:cubicBezTo>
                  <a:lnTo>
                    <a:pt x="1686329" y="759549"/>
                  </a:lnTo>
                  <a:cubicBezTo>
                    <a:pt x="1686329" y="828129"/>
                    <a:pt x="1630449" y="884009"/>
                    <a:pt x="1561869" y="884009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sp>
        <p:nvSpPr>
          <p:cNvPr name="TextBox 49" id="49"/>
          <p:cNvSpPr txBox="true"/>
          <p:nvPr/>
        </p:nvSpPr>
        <p:spPr>
          <a:xfrm rot="0">
            <a:off x="13738925" y="2782241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F4F4F3"/>
                </a:solidFill>
                <a:latin typeface="Barlow Medium Bold"/>
              </a:rPr>
              <a:t>Marketing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4245541" y="3952130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Marketing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3680813" y="4595482"/>
            <a:ext cx="3385344" cy="944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Timeline may showcase tracking the customer’s journey from research to purchase.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4035368" y="6477779"/>
            <a:ext cx="2758397" cy="862679"/>
            <a:chOff x="0" y="0"/>
            <a:chExt cx="1299455" cy="406400"/>
          </a:xfrm>
        </p:grpSpPr>
        <p:sp>
          <p:nvSpPr>
            <p:cNvPr name="Freeform 53" id="53"/>
            <p:cNvSpPr/>
            <p:nvPr/>
          </p:nvSpPr>
          <p:spPr>
            <a:xfrm>
              <a:off x="0" y="0"/>
              <a:ext cx="1299455" cy="406400"/>
            </a:xfrm>
            <a:custGeom>
              <a:avLst/>
              <a:gdLst/>
              <a:ahLst/>
              <a:cxnLst/>
              <a:rect r="r" b="b" t="t" l="l"/>
              <a:pathLst>
                <a:path h="406400" w="1299455">
                  <a:moveTo>
                    <a:pt x="0" y="0"/>
                  </a:moveTo>
                  <a:lnTo>
                    <a:pt x="1096255" y="0"/>
                  </a:lnTo>
                  <a:lnTo>
                    <a:pt x="1299455" y="203200"/>
                  </a:lnTo>
                  <a:lnTo>
                    <a:pt x="1096255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A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4035368" y="7676895"/>
            <a:ext cx="3771630" cy="1977166"/>
            <a:chOff x="0" y="0"/>
            <a:chExt cx="1686329" cy="884008"/>
          </a:xfrm>
        </p:grpSpPr>
        <p:sp>
          <p:nvSpPr>
            <p:cNvPr name="Freeform 56" id="56"/>
            <p:cNvSpPr/>
            <p:nvPr/>
          </p:nvSpPr>
          <p:spPr>
            <a:xfrm>
              <a:off x="0" y="0"/>
              <a:ext cx="1686329" cy="884009"/>
            </a:xfrm>
            <a:custGeom>
              <a:avLst/>
              <a:gdLst/>
              <a:ahLst/>
              <a:cxnLst/>
              <a:rect r="r" b="b" t="t" l="l"/>
              <a:pathLst>
                <a:path h="884009" w="1686329">
                  <a:moveTo>
                    <a:pt x="1561869" y="884008"/>
                  </a:moveTo>
                  <a:lnTo>
                    <a:pt x="124460" y="884008"/>
                  </a:lnTo>
                  <a:cubicBezTo>
                    <a:pt x="55880" y="884008"/>
                    <a:pt x="0" y="828128"/>
                    <a:pt x="0" y="7595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1869" y="0"/>
                  </a:lnTo>
                  <a:cubicBezTo>
                    <a:pt x="1630449" y="0"/>
                    <a:pt x="1686329" y="55880"/>
                    <a:pt x="1686329" y="124460"/>
                  </a:cubicBezTo>
                  <a:lnTo>
                    <a:pt x="1686329" y="759549"/>
                  </a:lnTo>
                  <a:cubicBezTo>
                    <a:pt x="1686329" y="828129"/>
                    <a:pt x="1630449" y="884009"/>
                    <a:pt x="1561869" y="884009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sp>
        <p:nvSpPr>
          <p:cNvPr name="TextBox 57" id="57"/>
          <p:cNvSpPr txBox="true"/>
          <p:nvPr/>
        </p:nvSpPr>
        <p:spPr>
          <a:xfrm rot="0">
            <a:off x="4286622" y="6672898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F4F4F3"/>
                </a:solidFill>
                <a:latin typeface="Barlow Medium Bold"/>
              </a:rPr>
              <a:t>Web 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4793239" y="7842787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Web Design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4228511" y="8486139"/>
            <a:ext cx="3385344" cy="944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Can include research for the main layout, concept, content, reports, finalizing, etc.</a:t>
            </a:r>
          </a:p>
        </p:txBody>
      </p:sp>
      <p:grpSp>
        <p:nvGrpSpPr>
          <p:cNvPr name="Group 60" id="60"/>
          <p:cNvGrpSpPr/>
          <p:nvPr/>
        </p:nvGrpSpPr>
        <p:grpSpPr>
          <a:xfrm rot="0">
            <a:off x="10509879" y="6477779"/>
            <a:ext cx="2758397" cy="862679"/>
            <a:chOff x="0" y="0"/>
            <a:chExt cx="1299455" cy="406400"/>
          </a:xfrm>
        </p:grpSpPr>
        <p:sp>
          <p:nvSpPr>
            <p:cNvPr name="Freeform 61" id="61"/>
            <p:cNvSpPr/>
            <p:nvPr/>
          </p:nvSpPr>
          <p:spPr>
            <a:xfrm>
              <a:off x="0" y="0"/>
              <a:ext cx="1299455" cy="406400"/>
            </a:xfrm>
            <a:custGeom>
              <a:avLst/>
              <a:gdLst/>
              <a:ahLst/>
              <a:cxnLst/>
              <a:rect r="r" b="b" t="t" l="l"/>
              <a:pathLst>
                <a:path h="406400" w="1299455">
                  <a:moveTo>
                    <a:pt x="0" y="0"/>
                  </a:moveTo>
                  <a:lnTo>
                    <a:pt x="1096255" y="0"/>
                  </a:lnTo>
                  <a:lnTo>
                    <a:pt x="1299455" y="203200"/>
                  </a:lnTo>
                  <a:lnTo>
                    <a:pt x="1096255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A"/>
            </a:solidFill>
          </p:spPr>
        </p:sp>
        <p:sp>
          <p:nvSpPr>
            <p:cNvPr name="TextBox 62" id="62"/>
            <p:cNvSpPr txBox="true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AutoShape 63" id="63"/>
          <p:cNvSpPr/>
          <p:nvPr/>
        </p:nvSpPr>
        <p:spPr>
          <a:xfrm rot="0">
            <a:off x="8902416" y="8102820"/>
            <a:ext cx="1934256" cy="0"/>
          </a:xfrm>
          <a:prstGeom prst="line">
            <a:avLst/>
          </a:prstGeom>
          <a:ln cap="flat" w="2857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4" id="64"/>
          <p:cNvGrpSpPr/>
          <p:nvPr/>
        </p:nvGrpSpPr>
        <p:grpSpPr>
          <a:xfrm rot="0">
            <a:off x="10509879" y="7676895"/>
            <a:ext cx="3771630" cy="1977166"/>
            <a:chOff x="0" y="0"/>
            <a:chExt cx="1686329" cy="884008"/>
          </a:xfrm>
        </p:grpSpPr>
        <p:sp>
          <p:nvSpPr>
            <p:cNvPr name="Freeform 65" id="65"/>
            <p:cNvSpPr/>
            <p:nvPr/>
          </p:nvSpPr>
          <p:spPr>
            <a:xfrm>
              <a:off x="0" y="0"/>
              <a:ext cx="1686329" cy="884009"/>
            </a:xfrm>
            <a:custGeom>
              <a:avLst/>
              <a:gdLst/>
              <a:ahLst/>
              <a:cxnLst/>
              <a:rect r="r" b="b" t="t" l="l"/>
              <a:pathLst>
                <a:path h="884009" w="1686329">
                  <a:moveTo>
                    <a:pt x="1561869" y="884008"/>
                  </a:moveTo>
                  <a:lnTo>
                    <a:pt x="124460" y="884008"/>
                  </a:lnTo>
                  <a:cubicBezTo>
                    <a:pt x="55880" y="884008"/>
                    <a:pt x="0" y="828128"/>
                    <a:pt x="0" y="7595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1869" y="0"/>
                  </a:lnTo>
                  <a:cubicBezTo>
                    <a:pt x="1630449" y="0"/>
                    <a:pt x="1686329" y="55880"/>
                    <a:pt x="1686329" y="124460"/>
                  </a:cubicBezTo>
                  <a:lnTo>
                    <a:pt x="1686329" y="759549"/>
                  </a:lnTo>
                  <a:cubicBezTo>
                    <a:pt x="1686329" y="828129"/>
                    <a:pt x="1630449" y="884009"/>
                    <a:pt x="1561869" y="884009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sp>
        <p:nvSpPr>
          <p:cNvPr name="TextBox 66" id="66"/>
          <p:cNvSpPr txBox="true"/>
          <p:nvPr/>
        </p:nvSpPr>
        <p:spPr>
          <a:xfrm rot="0">
            <a:off x="10836672" y="6672898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F4F4F3"/>
                </a:solidFill>
                <a:latin typeface="Barlow Medium Bold"/>
              </a:rPr>
              <a:t>Event 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1267750" y="7842787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Event Planning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0703022" y="8486139"/>
            <a:ext cx="3385344" cy="944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It can be a seminar, conference, meeting, or even your wedding.</a:t>
            </a:r>
          </a:p>
        </p:txBody>
      </p:sp>
      <p:sp>
        <p:nvSpPr>
          <p:cNvPr name="AutoShape 69" id="69"/>
          <p:cNvSpPr/>
          <p:nvPr/>
        </p:nvSpPr>
        <p:spPr>
          <a:xfrm rot="0">
            <a:off x="12125725" y="4212162"/>
            <a:ext cx="1415268" cy="0"/>
          </a:xfrm>
          <a:prstGeom prst="line">
            <a:avLst/>
          </a:prstGeom>
          <a:ln cap="flat" w="2857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0" id="70"/>
          <p:cNvSpPr/>
          <p:nvPr/>
        </p:nvSpPr>
        <p:spPr>
          <a:xfrm rot="0">
            <a:off x="11258415" y="2980361"/>
            <a:ext cx="895885" cy="0"/>
          </a:xfrm>
          <a:prstGeom prst="line">
            <a:avLst/>
          </a:prstGeom>
          <a:ln cap="flat" w="28575">
            <a:solidFill>
              <a:srgbClr val="2B2A2A"/>
            </a:solidFill>
            <a:prstDash val="solid"/>
            <a:headEnd type="oval" len="lg" w="lg"/>
            <a:tailEnd type="none" len="sm" w="sm"/>
          </a:ln>
        </p:spPr>
      </p:sp>
      <p:sp>
        <p:nvSpPr>
          <p:cNvPr name="AutoShape 71" id="71"/>
          <p:cNvSpPr/>
          <p:nvPr/>
        </p:nvSpPr>
        <p:spPr>
          <a:xfrm rot="0">
            <a:off x="11258415" y="5487974"/>
            <a:ext cx="895885" cy="0"/>
          </a:xfrm>
          <a:prstGeom prst="line">
            <a:avLst/>
          </a:prstGeom>
          <a:ln cap="flat" w="28575">
            <a:solidFill>
              <a:srgbClr val="2B2A2A"/>
            </a:solidFill>
            <a:prstDash val="solid"/>
            <a:headEnd type="oval" len="lg" w="lg"/>
            <a:tailEnd type="none" len="sm" w="sm"/>
          </a:ln>
        </p:spPr>
      </p:sp>
      <p:sp>
        <p:nvSpPr>
          <p:cNvPr name="AutoShape 72" id="72"/>
          <p:cNvSpPr/>
          <p:nvPr/>
        </p:nvSpPr>
        <p:spPr>
          <a:xfrm rot="-5400000">
            <a:off x="10862393" y="4234167"/>
            <a:ext cx="2507613" cy="0"/>
          </a:xfrm>
          <a:prstGeom prst="line">
            <a:avLst/>
          </a:prstGeom>
          <a:ln cap="flat" w="2857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3" id="73"/>
          <p:cNvSpPr/>
          <p:nvPr/>
        </p:nvSpPr>
        <p:spPr>
          <a:xfrm rot="0">
            <a:off x="8035106" y="6871018"/>
            <a:ext cx="895885" cy="0"/>
          </a:xfrm>
          <a:prstGeom prst="line">
            <a:avLst/>
          </a:prstGeom>
          <a:ln cap="flat" w="28575">
            <a:solidFill>
              <a:srgbClr val="2B2A2A"/>
            </a:solidFill>
            <a:prstDash val="solid"/>
            <a:headEnd type="oval" len="lg" w="lg"/>
            <a:tailEnd type="none" len="sm" w="sm"/>
          </a:ln>
        </p:spPr>
      </p:sp>
      <p:sp>
        <p:nvSpPr>
          <p:cNvPr name="AutoShape 74" id="74"/>
          <p:cNvSpPr/>
          <p:nvPr/>
        </p:nvSpPr>
        <p:spPr>
          <a:xfrm rot="0">
            <a:off x="8035106" y="9378632"/>
            <a:ext cx="895885" cy="0"/>
          </a:xfrm>
          <a:prstGeom prst="line">
            <a:avLst/>
          </a:prstGeom>
          <a:ln cap="flat" w="28575">
            <a:solidFill>
              <a:srgbClr val="2B2A2A"/>
            </a:solidFill>
            <a:prstDash val="solid"/>
            <a:headEnd type="oval" len="lg" w="lg"/>
            <a:tailEnd type="none" len="sm" w="sm"/>
          </a:ln>
        </p:spPr>
      </p:sp>
      <p:sp>
        <p:nvSpPr>
          <p:cNvPr name="AutoShape 75" id="75"/>
          <p:cNvSpPr/>
          <p:nvPr/>
        </p:nvSpPr>
        <p:spPr>
          <a:xfrm rot="-5400000">
            <a:off x="7639084" y="8124825"/>
            <a:ext cx="2507613" cy="0"/>
          </a:xfrm>
          <a:prstGeom prst="line">
            <a:avLst/>
          </a:prstGeom>
          <a:ln cap="flat" w="2857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76" id="76"/>
          <p:cNvPicPr>
            <a:picLocks noChangeAspect="true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464739" y="6569346"/>
            <a:ext cx="5166468" cy="7661303"/>
          </a:xfrm>
          <a:prstGeom prst="rect">
            <a:avLst/>
          </a:prstGeom>
        </p:spPr>
      </p:pic>
      <p:pic>
        <p:nvPicPr>
          <p:cNvPr name="Picture 77" id="77"/>
          <p:cNvPicPr>
            <a:picLocks noChangeAspect="true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04766" y="-4682306"/>
            <a:ext cx="5166468" cy="7661303"/>
          </a:xfrm>
          <a:prstGeom prst="rect">
            <a:avLst/>
          </a:prstGeom>
        </p:spPr>
      </p:pic>
      <p:pic>
        <p:nvPicPr>
          <p:cNvPr name="Picture 78" id="7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9555766">
            <a:off x="-2626314" y="367457"/>
            <a:ext cx="7315200" cy="1415845"/>
          </a:xfrm>
          <a:prstGeom prst="rect">
            <a:avLst/>
          </a:prstGeom>
        </p:spPr>
      </p:pic>
      <p:pic>
        <p:nvPicPr>
          <p:cNvPr name="Picture 79" id="7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56577" y="0"/>
            <a:ext cx="1729993" cy="691997"/>
          </a:xfrm>
          <a:prstGeom prst="rect">
            <a:avLst/>
          </a:prstGeom>
        </p:spPr>
      </p:pic>
      <p:pic>
        <p:nvPicPr>
          <p:cNvPr name="Picture 80" id="8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08621">
            <a:off x="12942788" y="8645042"/>
            <a:ext cx="7315200" cy="1415845"/>
          </a:xfrm>
          <a:prstGeom prst="rect">
            <a:avLst/>
          </a:prstGeom>
        </p:spPr>
      </p:pic>
      <p:pic>
        <p:nvPicPr>
          <p:cNvPr name="Picture 81" id="81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049587" y="9822140"/>
            <a:ext cx="1729993" cy="691997"/>
          </a:xfrm>
          <a:prstGeom prst="rect">
            <a:avLst/>
          </a:prstGeom>
        </p:spPr>
      </p:pic>
      <p:pic>
        <p:nvPicPr>
          <p:cNvPr name="Picture 82" id="82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423004" y="0"/>
            <a:ext cx="1729993" cy="691997"/>
          </a:xfrm>
          <a:prstGeom prst="rect">
            <a:avLst/>
          </a:prstGeom>
        </p:spPr>
      </p:pic>
      <p:pic>
        <p:nvPicPr>
          <p:cNvPr name="Picture 83" id="83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864996" y="9822140"/>
            <a:ext cx="1729993" cy="6919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E1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9555766">
            <a:off x="-2626314" y="367457"/>
            <a:ext cx="7315200" cy="141584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56577" y="0"/>
            <a:ext cx="1729993" cy="69199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08621">
            <a:off x="12942788" y="8645042"/>
            <a:ext cx="7315200" cy="141584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049587" y="9822140"/>
            <a:ext cx="1729993" cy="69199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423004" y="0"/>
            <a:ext cx="1729993" cy="691997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864996" y="9822140"/>
            <a:ext cx="1729993" cy="691997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647700" y="1818457"/>
            <a:ext cx="3771630" cy="1977166"/>
            <a:chOff x="0" y="0"/>
            <a:chExt cx="1686329" cy="884008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686329" cy="884009"/>
            </a:xfrm>
            <a:custGeom>
              <a:avLst/>
              <a:gdLst/>
              <a:ahLst/>
              <a:cxnLst/>
              <a:rect r="r" b="b" t="t" l="l"/>
              <a:pathLst>
                <a:path h="884009" w="1686329">
                  <a:moveTo>
                    <a:pt x="1561869" y="884008"/>
                  </a:moveTo>
                  <a:lnTo>
                    <a:pt x="124460" y="884008"/>
                  </a:lnTo>
                  <a:cubicBezTo>
                    <a:pt x="55880" y="884008"/>
                    <a:pt x="0" y="828128"/>
                    <a:pt x="0" y="7595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1869" y="0"/>
                  </a:lnTo>
                  <a:cubicBezTo>
                    <a:pt x="1630449" y="0"/>
                    <a:pt x="1686329" y="55880"/>
                    <a:pt x="1686329" y="124460"/>
                  </a:cubicBezTo>
                  <a:lnTo>
                    <a:pt x="1686329" y="759549"/>
                  </a:lnTo>
                  <a:cubicBezTo>
                    <a:pt x="1686329" y="828129"/>
                    <a:pt x="1630449" y="884009"/>
                    <a:pt x="1561869" y="884009"/>
                  </a:cubicBezTo>
                  <a:close/>
                </a:path>
              </a:pathLst>
            </a:custGeom>
            <a:solidFill>
              <a:srgbClr val="F4F4F3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647700" y="4682429"/>
            <a:ext cx="3771630" cy="1977166"/>
            <a:chOff x="0" y="0"/>
            <a:chExt cx="1686329" cy="884008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1686329" cy="884009"/>
            </a:xfrm>
            <a:custGeom>
              <a:avLst/>
              <a:gdLst/>
              <a:ahLst/>
              <a:cxnLst/>
              <a:rect r="r" b="b" t="t" l="l"/>
              <a:pathLst>
                <a:path h="884009" w="1686329">
                  <a:moveTo>
                    <a:pt x="1561869" y="884008"/>
                  </a:moveTo>
                  <a:lnTo>
                    <a:pt x="124460" y="884008"/>
                  </a:lnTo>
                  <a:cubicBezTo>
                    <a:pt x="55880" y="884008"/>
                    <a:pt x="0" y="828128"/>
                    <a:pt x="0" y="7595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1869" y="0"/>
                  </a:lnTo>
                  <a:cubicBezTo>
                    <a:pt x="1630449" y="0"/>
                    <a:pt x="1686329" y="55880"/>
                    <a:pt x="1686329" y="124460"/>
                  </a:cubicBezTo>
                  <a:lnTo>
                    <a:pt x="1686329" y="759549"/>
                  </a:lnTo>
                  <a:cubicBezTo>
                    <a:pt x="1686329" y="828129"/>
                    <a:pt x="1630449" y="884009"/>
                    <a:pt x="1561869" y="884009"/>
                  </a:cubicBezTo>
                  <a:close/>
                </a:path>
              </a:pathLst>
            </a:custGeom>
            <a:solidFill>
              <a:srgbClr val="F4F4F3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647700" y="7546401"/>
            <a:ext cx="3771630" cy="1977166"/>
            <a:chOff x="0" y="0"/>
            <a:chExt cx="1686329" cy="884008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1686329" cy="884009"/>
            </a:xfrm>
            <a:custGeom>
              <a:avLst/>
              <a:gdLst/>
              <a:ahLst/>
              <a:cxnLst/>
              <a:rect r="r" b="b" t="t" l="l"/>
              <a:pathLst>
                <a:path h="884009" w="1686329">
                  <a:moveTo>
                    <a:pt x="1561869" y="884008"/>
                  </a:moveTo>
                  <a:lnTo>
                    <a:pt x="124460" y="884008"/>
                  </a:lnTo>
                  <a:cubicBezTo>
                    <a:pt x="55880" y="884008"/>
                    <a:pt x="0" y="828128"/>
                    <a:pt x="0" y="7595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1869" y="0"/>
                  </a:lnTo>
                  <a:cubicBezTo>
                    <a:pt x="1630449" y="0"/>
                    <a:pt x="1686329" y="55880"/>
                    <a:pt x="1686329" y="124460"/>
                  </a:cubicBezTo>
                  <a:lnTo>
                    <a:pt x="1686329" y="759549"/>
                  </a:lnTo>
                  <a:cubicBezTo>
                    <a:pt x="1686329" y="828129"/>
                    <a:pt x="1630449" y="884009"/>
                    <a:pt x="1561869" y="884009"/>
                  </a:cubicBezTo>
                  <a:close/>
                </a:path>
              </a:pathLst>
            </a:custGeom>
            <a:solidFill>
              <a:srgbClr val="F4F4F3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3872353" y="1818457"/>
            <a:ext cx="3771630" cy="1977166"/>
            <a:chOff x="0" y="0"/>
            <a:chExt cx="1686329" cy="884008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1686329" cy="884009"/>
            </a:xfrm>
            <a:custGeom>
              <a:avLst/>
              <a:gdLst/>
              <a:ahLst/>
              <a:cxnLst/>
              <a:rect r="r" b="b" t="t" l="l"/>
              <a:pathLst>
                <a:path h="884009" w="1686329">
                  <a:moveTo>
                    <a:pt x="1561869" y="884008"/>
                  </a:moveTo>
                  <a:lnTo>
                    <a:pt x="124460" y="884008"/>
                  </a:lnTo>
                  <a:cubicBezTo>
                    <a:pt x="55880" y="884008"/>
                    <a:pt x="0" y="828128"/>
                    <a:pt x="0" y="7595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1869" y="0"/>
                  </a:lnTo>
                  <a:cubicBezTo>
                    <a:pt x="1630449" y="0"/>
                    <a:pt x="1686329" y="55880"/>
                    <a:pt x="1686329" y="124460"/>
                  </a:cubicBezTo>
                  <a:lnTo>
                    <a:pt x="1686329" y="759549"/>
                  </a:lnTo>
                  <a:cubicBezTo>
                    <a:pt x="1686329" y="828129"/>
                    <a:pt x="1630449" y="884009"/>
                    <a:pt x="1561869" y="884009"/>
                  </a:cubicBezTo>
                  <a:close/>
                </a:path>
              </a:pathLst>
            </a:custGeom>
            <a:solidFill>
              <a:srgbClr val="F4F4F3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3871954" y="4682429"/>
            <a:ext cx="3771630" cy="1977166"/>
            <a:chOff x="0" y="0"/>
            <a:chExt cx="1686329" cy="884008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1686329" cy="884009"/>
            </a:xfrm>
            <a:custGeom>
              <a:avLst/>
              <a:gdLst/>
              <a:ahLst/>
              <a:cxnLst/>
              <a:rect r="r" b="b" t="t" l="l"/>
              <a:pathLst>
                <a:path h="884009" w="1686329">
                  <a:moveTo>
                    <a:pt x="1561869" y="884008"/>
                  </a:moveTo>
                  <a:lnTo>
                    <a:pt x="124460" y="884008"/>
                  </a:lnTo>
                  <a:cubicBezTo>
                    <a:pt x="55880" y="884008"/>
                    <a:pt x="0" y="828128"/>
                    <a:pt x="0" y="7595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1869" y="0"/>
                  </a:lnTo>
                  <a:cubicBezTo>
                    <a:pt x="1630449" y="0"/>
                    <a:pt x="1686329" y="55880"/>
                    <a:pt x="1686329" y="124460"/>
                  </a:cubicBezTo>
                  <a:lnTo>
                    <a:pt x="1686329" y="759549"/>
                  </a:lnTo>
                  <a:cubicBezTo>
                    <a:pt x="1686329" y="828129"/>
                    <a:pt x="1630449" y="884009"/>
                    <a:pt x="1561869" y="884009"/>
                  </a:cubicBezTo>
                  <a:close/>
                </a:path>
              </a:pathLst>
            </a:custGeom>
            <a:solidFill>
              <a:srgbClr val="F4F4F3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3872353" y="7546401"/>
            <a:ext cx="3771630" cy="1977166"/>
            <a:chOff x="0" y="0"/>
            <a:chExt cx="1686329" cy="884008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1686329" cy="884009"/>
            </a:xfrm>
            <a:custGeom>
              <a:avLst/>
              <a:gdLst/>
              <a:ahLst/>
              <a:cxnLst/>
              <a:rect r="r" b="b" t="t" l="l"/>
              <a:pathLst>
                <a:path h="884009" w="1686329">
                  <a:moveTo>
                    <a:pt x="1561869" y="884008"/>
                  </a:moveTo>
                  <a:lnTo>
                    <a:pt x="124460" y="884008"/>
                  </a:lnTo>
                  <a:cubicBezTo>
                    <a:pt x="55880" y="884008"/>
                    <a:pt x="0" y="828128"/>
                    <a:pt x="0" y="7595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1869" y="0"/>
                  </a:lnTo>
                  <a:cubicBezTo>
                    <a:pt x="1630449" y="0"/>
                    <a:pt x="1686329" y="55880"/>
                    <a:pt x="1686329" y="124460"/>
                  </a:cubicBezTo>
                  <a:lnTo>
                    <a:pt x="1686329" y="759549"/>
                  </a:lnTo>
                  <a:cubicBezTo>
                    <a:pt x="1686329" y="828129"/>
                    <a:pt x="1630449" y="884009"/>
                    <a:pt x="1561869" y="884009"/>
                  </a:cubicBezTo>
                  <a:close/>
                </a:path>
              </a:pathLst>
            </a:custGeom>
            <a:solidFill>
              <a:srgbClr val="F4F4F3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4901198" y="2188996"/>
            <a:ext cx="1236088" cy="1236088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4891024" y="5052968"/>
            <a:ext cx="1236088" cy="1236088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4901198" y="7916940"/>
            <a:ext cx="1236088" cy="1236088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2163922" y="2188996"/>
            <a:ext cx="1236088" cy="1236088"/>
            <a:chOff x="0" y="0"/>
            <a:chExt cx="812800" cy="812800"/>
          </a:xfrm>
        </p:grpSpPr>
        <p:sp>
          <p:nvSpPr>
            <p:cNvPr name="Freeform 30" id="3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2163922" y="7916940"/>
            <a:ext cx="1236088" cy="1236088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2163922" y="5052968"/>
            <a:ext cx="1236088" cy="1236088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5400000">
            <a:off x="8340686" y="2154548"/>
            <a:ext cx="1606627" cy="934444"/>
            <a:chOff x="0" y="0"/>
            <a:chExt cx="593122" cy="344971"/>
          </a:xfrm>
        </p:grpSpPr>
        <p:sp>
          <p:nvSpPr>
            <p:cNvPr name="Freeform 39" id="39"/>
            <p:cNvSpPr/>
            <p:nvPr/>
          </p:nvSpPr>
          <p:spPr>
            <a:xfrm>
              <a:off x="0" y="0"/>
              <a:ext cx="593122" cy="344971"/>
            </a:xfrm>
            <a:custGeom>
              <a:avLst/>
              <a:gdLst/>
              <a:ahLst/>
              <a:cxnLst/>
              <a:rect r="r" b="b" t="t" l="l"/>
              <a:pathLst>
                <a:path h="344971" w="593122">
                  <a:moveTo>
                    <a:pt x="0" y="0"/>
                  </a:moveTo>
                  <a:lnTo>
                    <a:pt x="389922" y="0"/>
                  </a:lnTo>
                  <a:lnTo>
                    <a:pt x="593122" y="172485"/>
                  </a:lnTo>
                  <a:lnTo>
                    <a:pt x="389922" y="344971"/>
                  </a:lnTo>
                  <a:lnTo>
                    <a:pt x="0" y="344971"/>
                  </a:lnTo>
                  <a:lnTo>
                    <a:pt x="203200" y="172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5400000">
            <a:off x="8340686" y="3374245"/>
            <a:ext cx="1606627" cy="934444"/>
            <a:chOff x="0" y="0"/>
            <a:chExt cx="593122" cy="344971"/>
          </a:xfrm>
        </p:grpSpPr>
        <p:sp>
          <p:nvSpPr>
            <p:cNvPr name="Freeform 42" id="42"/>
            <p:cNvSpPr/>
            <p:nvPr/>
          </p:nvSpPr>
          <p:spPr>
            <a:xfrm>
              <a:off x="0" y="0"/>
              <a:ext cx="593122" cy="344971"/>
            </a:xfrm>
            <a:custGeom>
              <a:avLst/>
              <a:gdLst/>
              <a:ahLst/>
              <a:cxnLst/>
              <a:rect r="r" b="b" t="t" l="l"/>
              <a:pathLst>
                <a:path h="344971" w="593122">
                  <a:moveTo>
                    <a:pt x="0" y="0"/>
                  </a:moveTo>
                  <a:lnTo>
                    <a:pt x="389922" y="0"/>
                  </a:lnTo>
                  <a:lnTo>
                    <a:pt x="593122" y="172485"/>
                  </a:lnTo>
                  <a:lnTo>
                    <a:pt x="389922" y="344971"/>
                  </a:lnTo>
                  <a:lnTo>
                    <a:pt x="0" y="344971"/>
                  </a:lnTo>
                  <a:lnTo>
                    <a:pt x="203200" y="172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5400000">
            <a:off x="8340686" y="4593941"/>
            <a:ext cx="1606627" cy="934444"/>
            <a:chOff x="0" y="0"/>
            <a:chExt cx="593122" cy="344971"/>
          </a:xfrm>
        </p:grpSpPr>
        <p:sp>
          <p:nvSpPr>
            <p:cNvPr name="Freeform 45" id="45"/>
            <p:cNvSpPr/>
            <p:nvPr/>
          </p:nvSpPr>
          <p:spPr>
            <a:xfrm>
              <a:off x="0" y="0"/>
              <a:ext cx="593122" cy="344971"/>
            </a:xfrm>
            <a:custGeom>
              <a:avLst/>
              <a:gdLst/>
              <a:ahLst/>
              <a:cxnLst/>
              <a:rect r="r" b="b" t="t" l="l"/>
              <a:pathLst>
                <a:path h="344971" w="593122">
                  <a:moveTo>
                    <a:pt x="0" y="0"/>
                  </a:moveTo>
                  <a:lnTo>
                    <a:pt x="389922" y="0"/>
                  </a:lnTo>
                  <a:lnTo>
                    <a:pt x="593122" y="172485"/>
                  </a:lnTo>
                  <a:lnTo>
                    <a:pt x="389922" y="344971"/>
                  </a:lnTo>
                  <a:lnTo>
                    <a:pt x="0" y="344971"/>
                  </a:lnTo>
                  <a:lnTo>
                    <a:pt x="203200" y="172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5400000">
            <a:off x="8340686" y="5813638"/>
            <a:ext cx="1606627" cy="934444"/>
            <a:chOff x="0" y="0"/>
            <a:chExt cx="593122" cy="344971"/>
          </a:xfrm>
        </p:grpSpPr>
        <p:sp>
          <p:nvSpPr>
            <p:cNvPr name="Freeform 48" id="48"/>
            <p:cNvSpPr/>
            <p:nvPr/>
          </p:nvSpPr>
          <p:spPr>
            <a:xfrm>
              <a:off x="0" y="0"/>
              <a:ext cx="593122" cy="344971"/>
            </a:xfrm>
            <a:custGeom>
              <a:avLst/>
              <a:gdLst/>
              <a:ahLst/>
              <a:cxnLst/>
              <a:rect r="r" b="b" t="t" l="l"/>
              <a:pathLst>
                <a:path h="344971" w="593122">
                  <a:moveTo>
                    <a:pt x="0" y="0"/>
                  </a:moveTo>
                  <a:lnTo>
                    <a:pt x="389922" y="0"/>
                  </a:lnTo>
                  <a:lnTo>
                    <a:pt x="593122" y="172485"/>
                  </a:lnTo>
                  <a:lnTo>
                    <a:pt x="389922" y="344971"/>
                  </a:lnTo>
                  <a:lnTo>
                    <a:pt x="0" y="344971"/>
                  </a:lnTo>
                  <a:lnTo>
                    <a:pt x="203200" y="172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5400000">
            <a:off x="8340686" y="7033335"/>
            <a:ext cx="1606627" cy="934444"/>
            <a:chOff x="0" y="0"/>
            <a:chExt cx="593122" cy="344971"/>
          </a:xfrm>
        </p:grpSpPr>
        <p:sp>
          <p:nvSpPr>
            <p:cNvPr name="Freeform 51" id="51"/>
            <p:cNvSpPr/>
            <p:nvPr/>
          </p:nvSpPr>
          <p:spPr>
            <a:xfrm>
              <a:off x="0" y="0"/>
              <a:ext cx="593122" cy="344971"/>
            </a:xfrm>
            <a:custGeom>
              <a:avLst/>
              <a:gdLst/>
              <a:ahLst/>
              <a:cxnLst/>
              <a:rect r="r" b="b" t="t" l="l"/>
              <a:pathLst>
                <a:path h="344971" w="593122">
                  <a:moveTo>
                    <a:pt x="0" y="0"/>
                  </a:moveTo>
                  <a:lnTo>
                    <a:pt x="389922" y="0"/>
                  </a:lnTo>
                  <a:lnTo>
                    <a:pt x="593122" y="172485"/>
                  </a:lnTo>
                  <a:lnTo>
                    <a:pt x="389922" y="344971"/>
                  </a:lnTo>
                  <a:lnTo>
                    <a:pt x="0" y="344971"/>
                  </a:lnTo>
                  <a:lnTo>
                    <a:pt x="203200" y="172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53" id="53"/>
          <p:cNvGrpSpPr/>
          <p:nvPr/>
        </p:nvGrpSpPr>
        <p:grpSpPr>
          <a:xfrm rot="5400000">
            <a:off x="8340686" y="8253031"/>
            <a:ext cx="1606627" cy="934444"/>
            <a:chOff x="0" y="0"/>
            <a:chExt cx="593122" cy="344971"/>
          </a:xfrm>
        </p:grpSpPr>
        <p:sp>
          <p:nvSpPr>
            <p:cNvPr name="Freeform 54" id="54"/>
            <p:cNvSpPr/>
            <p:nvPr/>
          </p:nvSpPr>
          <p:spPr>
            <a:xfrm>
              <a:off x="0" y="0"/>
              <a:ext cx="593122" cy="344971"/>
            </a:xfrm>
            <a:custGeom>
              <a:avLst/>
              <a:gdLst/>
              <a:ahLst/>
              <a:cxnLst/>
              <a:rect r="r" b="b" t="t" l="l"/>
              <a:pathLst>
                <a:path h="344971" w="593122">
                  <a:moveTo>
                    <a:pt x="0" y="0"/>
                  </a:moveTo>
                  <a:lnTo>
                    <a:pt x="389922" y="0"/>
                  </a:lnTo>
                  <a:lnTo>
                    <a:pt x="593122" y="172485"/>
                  </a:lnTo>
                  <a:lnTo>
                    <a:pt x="389922" y="344971"/>
                  </a:lnTo>
                  <a:lnTo>
                    <a:pt x="0" y="344971"/>
                  </a:lnTo>
                  <a:lnTo>
                    <a:pt x="203200" y="172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6386752" y="1818457"/>
            <a:ext cx="2040561" cy="921626"/>
            <a:chOff x="0" y="0"/>
            <a:chExt cx="1462183" cy="660400"/>
          </a:xfrm>
        </p:grpSpPr>
        <p:sp>
          <p:nvSpPr>
            <p:cNvPr name="Freeform 57" id="57"/>
            <p:cNvSpPr/>
            <p:nvPr/>
          </p:nvSpPr>
          <p:spPr>
            <a:xfrm>
              <a:off x="0" y="0"/>
              <a:ext cx="1462183" cy="660400"/>
            </a:xfrm>
            <a:custGeom>
              <a:avLst/>
              <a:gdLst/>
              <a:ahLst/>
              <a:cxnLst/>
              <a:rect r="r" b="b" t="t" l="l"/>
              <a:pathLst>
                <a:path h="660400" w="1462183">
                  <a:moveTo>
                    <a:pt x="133772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37723" y="0"/>
                  </a:lnTo>
                  <a:cubicBezTo>
                    <a:pt x="1406303" y="0"/>
                    <a:pt x="1462183" y="55880"/>
                    <a:pt x="1462183" y="124460"/>
                  </a:cubicBezTo>
                  <a:lnTo>
                    <a:pt x="1462183" y="535940"/>
                  </a:lnTo>
                  <a:cubicBezTo>
                    <a:pt x="1462183" y="604520"/>
                    <a:pt x="1406303" y="660400"/>
                    <a:pt x="1337723" y="66040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58" id="58"/>
          <p:cNvGrpSpPr/>
          <p:nvPr/>
        </p:nvGrpSpPr>
        <p:grpSpPr>
          <a:xfrm rot="0">
            <a:off x="6386752" y="4257850"/>
            <a:ext cx="2040561" cy="921626"/>
            <a:chOff x="0" y="0"/>
            <a:chExt cx="1462183" cy="660400"/>
          </a:xfrm>
        </p:grpSpPr>
        <p:sp>
          <p:nvSpPr>
            <p:cNvPr name="Freeform 59" id="59"/>
            <p:cNvSpPr/>
            <p:nvPr/>
          </p:nvSpPr>
          <p:spPr>
            <a:xfrm>
              <a:off x="0" y="0"/>
              <a:ext cx="1462183" cy="660400"/>
            </a:xfrm>
            <a:custGeom>
              <a:avLst/>
              <a:gdLst/>
              <a:ahLst/>
              <a:cxnLst/>
              <a:rect r="r" b="b" t="t" l="l"/>
              <a:pathLst>
                <a:path h="660400" w="1462183">
                  <a:moveTo>
                    <a:pt x="133772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37723" y="0"/>
                  </a:lnTo>
                  <a:cubicBezTo>
                    <a:pt x="1406303" y="0"/>
                    <a:pt x="1462183" y="55880"/>
                    <a:pt x="1462183" y="124460"/>
                  </a:cubicBezTo>
                  <a:lnTo>
                    <a:pt x="1462183" y="535940"/>
                  </a:lnTo>
                  <a:cubicBezTo>
                    <a:pt x="1462183" y="604520"/>
                    <a:pt x="1406303" y="660400"/>
                    <a:pt x="1337723" y="660400"/>
                  </a:cubicBezTo>
                  <a:close/>
                </a:path>
              </a:pathLst>
            </a:custGeom>
            <a:solidFill>
              <a:srgbClr val="F4F4F3"/>
            </a:solidFill>
          </p:spPr>
        </p:sp>
      </p:grpSp>
      <p:grpSp>
        <p:nvGrpSpPr>
          <p:cNvPr name="Group 60" id="60"/>
          <p:cNvGrpSpPr/>
          <p:nvPr/>
        </p:nvGrpSpPr>
        <p:grpSpPr>
          <a:xfrm rot="0">
            <a:off x="6386752" y="6697243"/>
            <a:ext cx="2040561" cy="921626"/>
            <a:chOff x="0" y="0"/>
            <a:chExt cx="1462183" cy="660400"/>
          </a:xfrm>
        </p:grpSpPr>
        <p:sp>
          <p:nvSpPr>
            <p:cNvPr name="Freeform 61" id="61"/>
            <p:cNvSpPr/>
            <p:nvPr/>
          </p:nvSpPr>
          <p:spPr>
            <a:xfrm>
              <a:off x="0" y="0"/>
              <a:ext cx="1462183" cy="660400"/>
            </a:xfrm>
            <a:custGeom>
              <a:avLst/>
              <a:gdLst/>
              <a:ahLst/>
              <a:cxnLst/>
              <a:rect r="r" b="b" t="t" l="l"/>
              <a:pathLst>
                <a:path h="660400" w="1462183">
                  <a:moveTo>
                    <a:pt x="133772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37723" y="0"/>
                  </a:lnTo>
                  <a:cubicBezTo>
                    <a:pt x="1406303" y="0"/>
                    <a:pt x="1462183" y="55880"/>
                    <a:pt x="1462183" y="124460"/>
                  </a:cubicBezTo>
                  <a:lnTo>
                    <a:pt x="1462183" y="535940"/>
                  </a:lnTo>
                  <a:cubicBezTo>
                    <a:pt x="1462183" y="604520"/>
                    <a:pt x="1406303" y="660400"/>
                    <a:pt x="1337723" y="66040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62" id="62"/>
          <p:cNvGrpSpPr/>
          <p:nvPr/>
        </p:nvGrpSpPr>
        <p:grpSpPr>
          <a:xfrm rot="0">
            <a:off x="9877922" y="3038153"/>
            <a:ext cx="2040561" cy="921626"/>
            <a:chOff x="0" y="0"/>
            <a:chExt cx="1462183" cy="660400"/>
          </a:xfrm>
        </p:grpSpPr>
        <p:sp>
          <p:nvSpPr>
            <p:cNvPr name="Freeform 63" id="63"/>
            <p:cNvSpPr/>
            <p:nvPr/>
          </p:nvSpPr>
          <p:spPr>
            <a:xfrm>
              <a:off x="0" y="0"/>
              <a:ext cx="1462183" cy="660400"/>
            </a:xfrm>
            <a:custGeom>
              <a:avLst/>
              <a:gdLst/>
              <a:ahLst/>
              <a:cxnLst/>
              <a:rect r="r" b="b" t="t" l="l"/>
              <a:pathLst>
                <a:path h="660400" w="1462183">
                  <a:moveTo>
                    <a:pt x="133772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37723" y="0"/>
                  </a:lnTo>
                  <a:cubicBezTo>
                    <a:pt x="1406303" y="0"/>
                    <a:pt x="1462183" y="55880"/>
                    <a:pt x="1462183" y="124460"/>
                  </a:cubicBezTo>
                  <a:lnTo>
                    <a:pt x="1462183" y="535940"/>
                  </a:lnTo>
                  <a:cubicBezTo>
                    <a:pt x="1462183" y="604520"/>
                    <a:pt x="1406303" y="660400"/>
                    <a:pt x="1337723" y="660400"/>
                  </a:cubicBezTo>
                  <a:close/>
                </a:path>
              </a:pathLst>
            </a:custGeom>
            <a:solidFill>
              <a:srgbClr val="F4F4F3"/>
            </a:solidFill>
          </p:spPr>
        </p:sp>
      </p:grpSp>
      <p:grpSp>
        <p:nvGrpSpPr>
          <p:cNvPr name="Group 64" id="64"/>
          <p:cNvGrpSpPr/>
          <p:nvPr/>
        </p:nvGrpSpPr>
        <p:grpSpPr>
          <a:xfrm rot="0">
            <a:off x="9877922" y="5477546"/>
            <a:ext cx="2040561" cy="921626"/>
            <a:chOff x="0" y="0"/>
            <a:chExt cx="1462183" cy="660400"/>
          </a:xfrm>
        </p:grpSpPr>
        <p:sp>
          <p:nvSpPr>
            <p:cNvPr name="Freeform 65" id="65"/>
            <p:cNvSpPr/>
            <p:nvPr/>
          </p:nvSpPr>
          <p:spPr>
            <a:xfrm>
              <a:off x="0" y="0"/>
              <a:ext cx="1462183" cy="660400"/>
            </a:xfrm>
            <a:custGeom>
              <a:avLst/>
              <a:gdLst/>
              <a:ahLst/>
              <a:cxnLst/>
              <a:rect r="r" b="b" t="t" l="l"/>
              <a:pathLst>
                <a:path h="660400" w="1462183">
                  <a:moveTo>
                    <a:pt x="133772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37723" y="0"/>
                  </a:lnTo>
                  <a:cubicBezTo>
                    <a:pt x="1406303" y="0"/>
                    <a:pt x="1462183" y="55880"/>
                    <a:pt x="1462183" y="124460"/>
                  </a:cubicBezTo>
                  <a:lnTo>
                    <a:pt x="1462183" y="535940"/>
                  </a:lnTo>
                  <a:cubicBezTo>
                    <a:pt x="1462183" y="604520"/>
                    <a:pt x="1406303" y="660400"/>
                    <a:pt x="1337723" y="66040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66" id="66"/>
          <p:cNvGrpSpPr/>
          <p:nvPr/>
        </p:nvGrpSpPr>
        <p:grpSpPr>
          <a:xfrm rot="0">
            <a:off x="9877922" y="7916940"/>
            <a:ext cx="2040561" cy="921626"/>
            <a:chOff x="0" y="0"/>
            <a:chExt cx="1462183" cy="660400"/>
          </a:xfrm>
        </p:grpSpPr>
        <p:sp>
          <p:nvSpPr>
            <p:cNvPr name="Freeform 67" id="67"/>
            <p:cNvSpPr/>
            <p:nvPr/>
          </p:nvSpPr>
          <p:spPr>
            <a:xfrm>
              <a:off x="0" y="0"/>
              <a:ext cx="1462183" cy="660400"/>
            </a:xfrm>
            <a:custGeom>
              <a:avLst/>
              <a:gdLst/>
              <a:ahLst/>
              <a:cxnLst/>
              <a:rect r="r" b="b" t="t" l="l"/>
              <a:pathLst>
                <a:path h="660400" w="1462183">
                  <a:moveTo>
                    <a:pt x="133772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37723" y="0"/>
                  </a:lnTo>
                  <a:cubicBezTo>
                    <a:pt x="1406303" y="0"/>
                    <a:pt x="1462183" y="55880"/>
                    <a:pt x="1462183" y="124460"/>
                  </a:cubicBezTo>
                  <a:lnTo>
                    <a:pt x="1462183" y="535940"/>
                  </a:lnTo>
                  <a:cubicBezTo>
                    <a:pt x="1462183" y="604520"/>
                    <a:pt x="1406303" y="660400"/>
                    <a:pt x="1337723" y="660400"/>
                  </a:cubicBezTo>
                  <a:close/>
                </a:path>
              </a:pathLst>
            </a:custGeom>
            <a:solidFill>
              <a:srgbClr val="F4F4F3"/>
            </a:solidFill>
          </p:spPr>
        </p:sp>
      </p:grpSp>
      <p:pic>
        <p:nvPicPr>
          <p:cNvPr name="Picture 68" id="6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2329" y="2490126"/>
            <a:ext cx="633827" cy="633827"/>
          </a:xfrm>
          <a:prstGeom prst="rect">
            <a:avLst/>
          </a:prstGeom>
        </p:spPr>
      </p:pic>
      <p:pic>
        <p:nvPicPr>
          <p:cNvPr name="Picture 69" id="6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181981" y="5367229"/>
            <a:ext cx="654174" cy="607564"/>
          </a:xfrm>
          <a:prstGeom prst="rect">
            <a:avLst/>
          </a:prstGeom>
        </p:spPr>
      </p:pic>
      <p:pic>
        <p:nvPicPr>
          <p:cNvPr name="Picture 70" id="70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412388" y="2490126"/>
            <a:ext cx="739156" cy="633827"/>
          </a:xfrm>
          <a:prstGeom prst="rect">
            <a:avLst/>
          </a:prstGeom>
        </p:spPr>
      </p:pic>
      <p:pic>
        <p:nvPicPr>
          <p:cNvPr name="Picture 71" id="71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454879" y="5367229"/>
            <a:ext cx="654174" cy="607564"/>
          </a:xfrm>
          <a:prstGeom prst="rect">
            <a:avLst/>
          </a:prstGeom>
        </p:spPr>
      </p:pic>
      <p:pic>
        <p:nvPicPr>
          <p:cNvPr name="Picture 72" id="72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454879" y="8254506"/>
            <a:ext cx="654174" cy="560955"/>
          </a:xfrm>
          <a:prstGeom prst="rect">
            <a:avLst/>
          </a:prstGeom>
        </p:spPr>
      </p:pic>
      <p:pic>
        <p:nvPicPr>
          <p:cNvPr name="Picture 73" id="73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39566" y="8218070"/>
            <a:ext cx="559352" cy="633827"/>
          </a:xfrm>
          <a:prstGeom prst="rect">
            <a:avLst/>
          </a:prstGeom>
        </p:spPr>
      </p:pic>
      <p:sp>
        <p:nvSpPr>
          <p:cNvPr name="TextBox 74" id="74"/>
          <p:cNvSpPr txBox="true"/>
          <p:nvPr/>
        </p:nvSpPr>
        <p:spPr>
          <a:xfrm rot="0">
            <a:off x="5282198" y="634365"/>
            <a:ext cx="7723604" cy="712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134">
                <a:solidFill>
                  <a:srgbClr val="2B2A2A"/>
                </a:solidFill>
                <a:latin typeface="Barlow Bold"/>
              </a:rPr>
              <a:t>TIMELINE GRAPHIC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859893" y="1984349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Organize 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859893" y="2627701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Organize the timeline around a central theme. Choose a topic that you want to be the focus.</a:t>
            </a:r>
          </a:p>
        </p:txBody>
      </p:sp>
      <p:grpSp>
        <p:nvGrpSpPr>
          <p:cNvPr name="Group 77" id="77"/>
          <p:cNvGrpSpPr/>
          <p:nvPr/>
        </p:nvGrpSpPr>
        <p:grpSpPr>
          <a:xfrm rot="0">
            <a:off x="859893" y="4905471"/>
            <a:ext cx="3385344" cy="1531082"/>
            <a:chOff x="0" y="0"/>
            <a:chExt cx="4513792" cy="2041442"/>
          </a:xfrm>
        </p:grpSpPr>
        <p:sp>
          <p:nvSpPr>
            <p:cNvPr name="TextBox 78" id="78"/>
            <p:cNvSpPr txBox="true"/>
            <p:nvPr/>
          </p:nvSpPr>
          <p:spPr>
            <a:xfrm rot="0">
              <a:off x="0" y="-57150"/>
              <a:ext cx="3007851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spc="76">
                  <a:solidFill>
                    <a:srgbClr val="2B2A2A"/>
                  </a:solidFill>
                  <a:latin typeface="Barlow Medium Bold"/>
                </a:rPr>
                <a:t>Sort</a:t>
              </a:r>
            </a:p>
          </p:txBody>
        </p:sp>
        <p:sp>
          <p:nvSpPr>
            <p:cNvPr name="TextBox 79" id="79"/>
            <p:cNvSpPr txBox="true"/>
            <p:nvPr/>
          </p:nvSpPr>
          <p:spPr>
            <a:xfrm rot="0">
              <a:off x="0" y="797477"/>
              <a:ext cx="4513792" cy="1243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520"/>
                </a:lnSpc>
                <a:spcBef>
                  <a:spcPct val="0"/>
                </a:spcBef>
              </a:pPr>
              <a:r>
                <a:rPr lang="en-US" sz="1800" spc="57">
                  <a:solidFill>
                    <a:srgbClr val="2B2A2A"/>
                  </a:solidFill>
                  <a:latin typeface="Barlow Medium"/>
                </a:rPr>
                <a:t>List the things that happened in chronological order according to the needs</a:t>
              </a:r>
            </a:p>
          </p:txBody>
        </p:sp>
      </p:grpSp>
      <p:sp>
        <p:nvSpPr>
          <p:cNvPr name="TextBox 80" id="80"/>
          <p:cNvSpPr txBox="true"/>
          <p:nvPr/>
        </p:nvSpPr>
        <p:spPr>
          <a:xfrm rot="0">
            <a:off x="859893" y="7712293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Color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859893" y="8355644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Use different colors to represent time periods and geographical locations.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15175902" y="1984349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Real objects</a:t>
            </a:r>
            <a:r>
              <a:rPr lang="en-US" sz="2400" spc="76">
                <a:solidFill>
                  <a:srgbClr val="2B2A2A"/>
                </a:solidFill>
                <a:latin typeface="Barlow Medium Bold"/>
              </a:rPr>
              <a:t> 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14046446" y="2627701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Illustrate with pictures your theme and place them on the page alongside the text.</a:t>
            </a:r>
          </a:p>
        </p:txBody>
      </p:sp>
      <p:grpSp>
        <p:nvGrpSpPr>
          <p:cNvPr name="Group 84" id="84"/>
          <p:cNvGrpSpPr/>
          <p:nvPr/>
        </p:nvGrpSpPr>
        <p:grpSpPr>
          <a:xfrm rot="0">
            <a:off x="14046046" y="4905471"/>
            <a:ext cx="3385344" cy="1531082"/>
            <a:chOff x="0" y="0"/>
            <a:chExt cx="4513792" cy="2041442"/>
          </a:xfrm>
        </p:grpSpPr>
        <p:sp>
          <p:nvSpPr>
            <p:cNvPr name="TextBox 85" id="85"/>
            <p:cNvSpPr txBox="true"/>
            <p:nvPr/>
          </p:nvSpPr>
          <p:spPr>
            <a:xfrm rot="0">
              <a:off x="1505942" y="-57150"/>
              <a:ext cx="3007851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 spc="76">
                  <a:solidFill>
                    <a:srgbClr val="2B2A2A"/>
                  </a:solidFill>
                  <a:latin typeface="Barlow Medium Bold"/>
                </a:rPr>
                <a:t>Include key</a:t>
              </a:r>
            </a:p>
          </p:txBody>
        </p:sp>
        <p:sp>
          <p:nvSpPr>
            <p:cNvPr name="TextBox 86" id="86"/>
            <p:cNvSpPr txBox="true"/>
            <p:nvPr/>
          </p:nvSpPr>
          <p:spPr>
            <a:xfrm rot="0">
              <a:off x="0" y="797477"/>
              <a:ext cx="4513792" cy="1243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2520"/>
                </a:lnSpc>
                <a:spcBef>
                  <a:spcPct val="0"/>
                </a:spcBef>
              </a:pPr>
              <a:r>
                <a:rPr lang="en-US" sz="1800" spc="57">
                  <a:solidFill>
                    <a:srgbClr val="2B2A2A"/>
                  </a:solidFill>
                  <a:latin typeface="Barlow Medium"/>
                </a:rPr>
                <a:t>Many timelines include an anchor point at the beginning and end of time </a:t>
              </a:r>
            </a:p>
          </p:txBody>
        </p:sp>
      </p:grpSp>
      <p:sp>
        <p:nvSpPr>
          <p:cNvPr name="TextBox 87" id="87"/>
          <p:cNvSpPr txBox="true"/>
          <p:nvPr/>
        </p:nvSpPr>
        <p:spPr>
          <a:xfrm rot="0">
            <a:off x="15175902" y="7712293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Add key dates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14046446" y="8355644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Add key dates, don’t forget to include important dates and events.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6490731" y="1981772"/>
            <a:ext cx="1832602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FFFFFF"/>
                </a:solidFill>
                <a:latin typeface="Barlow Bold"/>
              </a:rPr>
              <a:t>Step 1</a:t>
            </a:r>
          </a:p>
        </p:txBody>
      </p:sp>
      <p:sp>
        <p:nvSpPr>
          <p:cNvPr name="TextBox 90" id="90"/>
          <p:cNvSpPr txBox="true"/>
          <p:nvPr/>
        </p:nvSpPr>
        <p:spPr>
          <a:xfrm rot="0">
            <a:off x="6490731" y="4421165"/>
            <a:ext cx="1832602" cy="537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2B2A2A"/>
                </a:solidFill>
                <a:latin typeface="Barlow Bold"/>
              </a:rPr>
              <a:t>Step 3</a:t>
            </a:r>
          </a:p>
        </p:txBody>
      </p:sp>
      <p:sp>
        <p:nvSpPr>
          <p:cNvPr name="TextBox 91" id="91"/>
          <p:cNvSpPr txBox="true"/>
          <p:nvPr/>
        </p:nvSpPr>
        <p:spPr>
          <a:xfrm rot="0">
            <a:off x="6490731" y="6860559"/>
            <a:ext cx="1832602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FFFFFF"/>
                </a:solidFill>
                <a:latin typeface="Barlow Bold"/>
              </a:rPr>
              <a:t>Step 5</a:t>
            </a:r>
          </a:p>
        </p:txBody>
      </p:sp>
      <p:sp>
        <p:nvSpPr>
          <p:cNvPr name="TextBox 92" id="92"/>
          <p:cNvSpPr txBox="true"/>
          <p:nvPr/>
        </p:nvSpPr>
        <p:spPr>
          <a:xfrm rot="0">
            <a:off x="9981901" y="3201469"/>
            <a:ext cx="1832602" cy="537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2B2A2A"/>
                </a:solidFill>
                <a:latin typeface="Barlow Bold"/>
              </a:rPr>
              <a:t>Step 2</a:t>
            </a:r>
          </a:p>
        </p:txBody>
      </p:sp>
      <p:sp>
        <p:nvSpPr>
          <p:cNvPr name="TextBox 93" id="93"/>
          <p:cNvSpPr txBox="true"/>
          <p:nvPr/>
        </p:nvSpPr>
        <p:spPr>
          <a:xfrm rot="0">
            <a:off x="9981901" y="5640862"/>
            <a:ext cx="1832602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FFFFFF"/>
                </a:solidFill>
                <a:latin typeface="Barlow Bold"/>
              </a:rPr>
              <a:t>Step 4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9981901" y="8080255"/>
            <a:ext cx="1832602" cy="537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2B2A2A"/>
                </a:solidFill>
                <a:latin typeface="Barlow Bold"/>
              </a:rPr>
              <a:t>Step 6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5454644"/>
            <a:ext cx="3771630" cy="1977166"/>
            <a:chOff x="0" y="0"/>
            <a:chExt cx="1686329" cy="88400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686329" cy="884009"/>
            </a:xfrm>
            <a:custGeom>
              <a:avLst/>
              <a:gdLst/>
              <a:ahLst/>
              <a:cxnLst/>
              <a:rect r="r" b="b" t="t" l="l"/>
              <a:pathLst>
                <a:path h="884009" w="1686329">
                  <a:moveTo>
                    <a:pt x="1561869" y="884008"/>
                  </a:moveTo>
                  <a:lnTo>
                    <a:pt x="124460" y="884008"/>
                  </a:lnTo>
                  <a:cubicBezTo>
                    <a:pt x="55880" y="884008"/>
                    <a:pt x="0" y="828128"/>
                    <a:pt x="0" y="7595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1869" y="0"/>
                  </a:lnTo>
                  <a:cubicBezTo>
                    <a:pt x="1630449" y="0"/>
                    <a:pt x="1686329" y="55880"/>
                    <a:pt x="1686329" y="124460"/>
                  </a:cubicBezTo>
                  <a:lnTo>
                    <a:pt x="1686329" y="759549"/>
                  </a:lnTo>
                  <a:cubicBezTo>
                    <a:pt x="1686329" y="828129"/>
                    <a:pt x="1630449" y="884009"/>
                    <a:pt x="1561869" y="884009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854931" y="4365539"/>
            <a:ext cx="2119168" cy="854893"/>
            <a:chOff x="0" y="0"/>
            <a:chExt cx="1894997" cy="764461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894997" cy="764461"/>
            </a:xfrm>
            <a:custGeom>
              <a:avLst/>
              <a:gdLst/>
              <a:ahLst/>
              <a:cxnLst/>
              <a:rect r="r" b="b" t="t" l="l"/>
              <a:pathLst>
                <a:path h="764461" w="1894997">
                  <a:moveTo>
                    <a:pt x="1770537" y="764461"/>
                  </a:moveTo>
                  <a:lnTo>
                    <a:pt x="124460" y="764461"/>
                  </a:lnTo>
                  <a:cubicBezTo>
                    <a:pt x="55880" y="764461"/>
                    <a:pt x="0" y="708581"/>
                    <a:pt x="0" y="6400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537" y="0"/>
                  </a:lnTo>
                  <a:cubicBezTo>
                    <a:pt x="1839117" y="0"/>
                    <a:pt x="1894997" y="55880"/>
                    <a:pt x="1894997" y="124460"/>
                  </a:cubicBezTo>
                  <a:lnTo>
                    <a:pt x="1894997" y="640001"/>
                  </a:lnTo>
                  <a:cubicBezTo>
                    <a:pt x="1894997" y="708581"/>
                    <a:pt x="1839117" y="764461"/>
                    <a:pt x="1770537" y="764461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294727" y="2893215"/>
            <a:ext cx="1239575" cy="1239575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221843" y="6263888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Start with the overall vision and lay out exactly what you want with the design.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5058146" y="7025647"/>
            <a:ext cx="3771630" cy="1977166"/>
            <a:chOff x="0" y="0"/>
            <a:chExt cx="1686329" cy="884008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1686329" cy="884009"/>
            </a:xfrm>
            <a:custGeom>
              <a:avLst/>
              <a:gdLst/>
              <a:ahLst/>
              <a:cxnLst/>
              <a:rect r="r" b="b" t="t" l="l"/>
              <a:pathLst>
                <a:path h="884009" w="1686329">
                  <a:moveTo>
                    <a:pt x="1561869" y="884008"/>
                  </a:moveTo>
                  <a:lnTo>
                    <a:pt x="124460" y="884008"/>
                  </a:lnTo>
                  <a:cubicBezTo>
                    <a:pt x="55880" y="884008"/>
                    <a:pt x="0" y="828128"/>
                    <a:pt x="0" y="7595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1869" y="0"/>
                  </a:lnTo>
                  <a:cubicBezTo>
                    <a:pt x="1630449" y="0"/>
                    <a:pt x="1686329" y="55880"/>
                    <a:pt x="1686329" y="124460"/>
                  </a:cubicBezTo>
                  <a:lnTo>
                    <a:pt x="1686329" y="759549"/>
                  </a:lnTo>
                  <a:cubicBezTo>
                    <a:pt x="1686329" y="828129"/>
                    <a:pt x="1630449" y="884009"/>
                    <a:pt x="1561869" y="884009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5884377" y="5936541"/>
            <a:ext cx="2119168" cy="854893"/>
            <a:chOff x="0" y="0"/>
            <a:chExt cx="1894997" cy="764461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1894997" cy="764461"/>
            </a:xfrm>
            <a:custGeom>
              <a:avLst/>
              <a:gdLst/>
              <a:ahLst/>
              <a:cxnLst/>
              <a:rect r="r" b="b" t="t" l="l"/>
              <a:pathLst>
                <a:path h="764461" w="1894997">
                  <a:moveTo>
                    <a:pt x="1770537" y="764461"/>
                  </a:moveTo>
                  <a:lnTo>
                    <a:pt x="124460" y="764461"/>
                  </a:lnTo>
                  <a:cubicBezTo>
                    <a:pt x="55880" y="764461"/>
                    <a:pt x="0" y="708581"/>
                    <a:pt x="0" y="6400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537" y="0"/>
                  </a:lnTo>
                  <a:cubicBezTo>
                    <a:pt x="1839117" y="0"/>
                    <a:pt x="1894997" y="55880"/>
                    <a:pt x="1894997" y="124460"/>
                  </a:cubicBezTo>
                  <a:lnTo>
                    <a:pt x="1894997" y="640001"/>
                  </a:lnTo>
                  <a:cubicBezTo>
                    <a:pt x="1894997" y="708581"/>
                    <a:pt x="1839117" y="764461"/>
                    <a:pt x="1770537" y="764461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6324174" y="4464217"/>
            <a:ext cx="1239575" cy="123957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087593" y="5454644"/>
            <a:ext cx="3771630" cy="1977166"/>
            <a:chOff x="0" y="0"/>
            <a:chExt cx="1686329" cy="884008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1686329" cy="884009"/>
            </a:xfrm>
            <a:custGeom>
              <a:avLst/>
              <a:gdLst/>
              <a:ahLst/>
              <a:cxnLst/>
              <a:rect r="r" b="b" t="t" l="l"/>
              <a:pathLst>
                <a:path h="884009" w="1686329">
                  <a:moveTo>
                    <a:pt x="1561869" y="884008"/>
                  </a:moveTo>
                  <a:lnTo>
                    <a:pt x="124460" y="884008"/>
                  </a:lnTo>
                  <a:cubicBezTo>
                    <a:pt x="55880" y="884008"/>
                    <a:pt x="0" y="828128"/>
                    <a:pt x="0" y="7595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1869" y="0"/>
                  </a:lnTo>
                  <a:cubicBezTo>
                    <a:pt x="1630449" y="0"/>
                    <a:pt x="1686329" y="55880"/>
                    <a:pt x="1686329" y="124460"/>
                  </a:cubicBezTo>
                  <a:lnTo>
                    <a:pt x="1686329" y="759549"/>
                  </a:lnTo>
                  <a:cubicBezTo>
                    <a:pt x="1686329" y="828129"/>
                    <a:pt x="1630449" y="884009"/>
                    <a:pt x="1561869" y="884009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9913824" y="4365539"/>
            <a:ext cx="2119168" cy="854893"/>
            <a:chOff x="0" y="0"/>
            <a:chExt cx="1894997" cy="764461"/>
          </a:xfrm>
        </p:grpSpPr>
        <p:sp>
          <p:nvSpPr>
            <p:cNvPr name="Freeform 20" id="20"/>
            <p:cNvSpPr/>
            <p:nvPr/>
          </p:nvSpPr>
          <p:spPr>
            <a:xfrm>
              <a:off x="0" y="0"/>
              <a:ext cx="1894997" cy="764461"/>
            </a:xfrm>
            <a:custGeom>
              <a:avLst/>
              <a:gdLst/>
              <a:ahLst/>
              <a:cxnLst/>
              <a:rect r="r" b="b" t="t" l="l"/>
              <a:pathLst>
                <a:path h="764461" w="1894997">
                  <a:moveTo>
                    <a:pt x="1770537" y="764461"/>
                  </a:moveTo>
                  <a:lnTo>
                    <a:pt x="124460" y="764461"/>
                  </a:lnTo>
                  <a:cubicBezTo>
                    <a:pt x="55880" y="764461"/>
                    <a:pt x="0" y="708581"/>
                    <a:pt x="0" y="6400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537" y="0"/>
                  </a:lnTo>
                  <a:cubicBezTo>
                    <a:pt x="1839117" y="0"/>
                    <a:pt x="1894997" y="55880"/>
                    <a:pt x="1894997" y="124460"/>
                  </a:cubicBezTo>
                  <a:lnTo>
                    <a:pt x="1894997" y="640001"/>
                  </a:lnTo>
                  <a:cubicBezTo>
                    <a:pt x="1894997" y="708581"/>
                    <a:pt x="1839117" y="764461"/>
                    <a:pt x="1770537" y="764461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0353620" y="2893215"/>
            <a:ext cx="1239575" cy="1239575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3117039" y="7025647"/>
            <a:ext cx="3771630" cy="1977166"/>
            <a:chOff x="0" y="0"/>
            <a:chExt cx="1686329" cy="884008"/>
          </a:xfrm>
        </p:grpSpPr>
        <p:sp>
          <p:nvSpPr>
            <p:cNvPr name="Freeform 25" id="25"/>
            <p:cNvSpPr/>
            <p:nvPr/>
          </p:nvSpPr>
          <p:spPr>
            <a:xfrm>
              <a:off x="0" y="0"/>
              <a:ext cx="1686329" cy="884009"/>
            </a:xfrm>
            <a:custGeom>
              <a:avLst/>
              <a:gdLst/>
              <a:ahLst/>
              <a:cxnLst/>
              <a:rect r="r" b="b" t="t" l="l"/>
              <a:pathLst>
                <a:path h="884009" w="1686329">
                  <a:moveTo>
                    <a:pt x="1561869" y="884008"/>
                  </a:moveTo>
                  <a:lnTo>
                    <a:pt x="124460" y="884008"/>
                  </a:lnTo>
                  <a:cubicBezTo>
                    <a:pt x="55880" y="884008"/>
                    <a:pt x="0" y="828128"/>
                    <a:pt x="0" y="7595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1869" y="0"/>
                  </a:lnTo>
                  <a:cubicBezTo>
                    <a:pt x="1630449" y="0"/>
                    <a:pt x="1686329" y="55880"/>
                    <a:pt x="1686329" y="124460"/>
                  </a:cubicBezTo>
                  <a:lnTo>
                    <a:pt x="1686329" y="759549"/>
                  </a:lnTo>
                  <a:cubicBezTo>
                    <a:pt x="1686329" y="828129"/>
                    <a:pt x="1630449" y="884009"/>
                    <a:pt x="1561869" y="884009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3943270" y="5936541"/>
            <a:ext cx="2119168" cy="854893"/>
            <a:chOff x="0" y="0"/>
            <a:chExt cx="1894997" cy="764461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1894997" cy="764461"/>
            </a:xfrm>
            <a:custGeom>
              <a:avLst/>
              <a:gdLst/>
              <a:ahLst/>
              <a:cxnLst/>
              <a:rect r="r" b="b" t="t" l="l"/>
              <a:pathLst>
                <a:path h="764461" w="1894997">
                  <a:moveTo>
                    <a:pt x="1770537" y="764461"/>
                  </a:moveTo>
                  <a:lnTo>
                    <a:pt x="124460" y="764461"/>
                  </a:lnTo>
                  <a:cubicBezTo>
                    <a:pt x="55880" y="764461"/>
                    <a:pt x="0" y="708581"/>
                    <a:pt x="0" y="6400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537" y="0"/>
                  </a:lnTo>
                  <a:cubicBezTo>
                    <a:pt x="1839117" y="0"/>
                    <a:pt x="1894997" y="55880"/>
                    <a:pt x="1894997" y="124460"/>
                  </a:cubicBezTo>
                  <a:lnTo>
                    <a:pt x="1894997" y="640001"/>
                  </a:lnTo>
                  <a:cubicBezTo>
                    <a:pt x="1894997" y="708581"/>
                    <a:pt x="1839117" y="764461"/>
                    <a:pt x="1770537" y="764461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4383066" y="4464217"/>
            <a:ext cx="1239575" cy="1239575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3310182" y="7834891"/>
            <a:ext cx="3385344" cy="944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F4F4F3"/>
                </a:solidFill>
                <a:latin typeface="Barlow Medium"/>
              </a:rPr>
              <a:t>Final quality assurance tests to make sure everything is functioning properly.</a:t>
            </a:r>
          </a:p>
        </p:txBody>
      </p:sp>
      <p:sp>
        <p:nvSpPr>
          <p:cNvPr name="AutoShape 32" id="32"/>
          <p:cNvSpPr/>
          <p:nvPr/>
        </p:nvSpPr>
        <p:spPr>
          <a:xfrm rot="1277896">
            <a:off x="3386854" y="4283968"/>
            <a:ext cx="3084961" cy="0"/>
          </a:xfrm>
          <a:prstGeom prst="line">
            <a:avLst/>
          </a:prstGeom>
          <a:ln cap="flat" w="2857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 rot="-1278084">
            <a:off x="7416272" y="4284389"/>
            <a:ext cx="3084961" cy="0"/>
          </a:xfrm>
          <a:prstGeom prst="line">
            <a:avLst/>
          </a:prstGeom>
          <a:ln cap="flat" w="2857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 rot="1277896">
            <a:off x="11445829" y="4283759"/>
            <a:ext cx="3084961" cy="0"/>
          </a:xfrm>
          <a:prstGeom prst="line">
            <a:avLst/>
          </a:prstGeom>
          <a:ln cap="flat" w="28575">
            <a:solidFill>
              <a:srgbClr val="2B2A2A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35" id="35"/>
          <p:cNvPicPr>
            <a:picLocks noChangeAspect="true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464739" y="6569346"/>
            <a:ext cx="5166468" cy="7661303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04766" y="-4682306"/>
            <a:ext cx="5166468" cy="7661303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9555766">
            <a:off x="-2626314" y="367457"/>
            <a:ext cx="7315200" cy="1415845"/>
          </a:xfrm>
          <a:prstGeom prst="rect">
            <a:avLst/>
          </a:prstGeom>
        </p:spPr>
      </p:pic>
      <p:pic>
        <p:nvPicPr>
          <p:cNvPr name="Picture 38" id="3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56577" y="0"/>
            <a:ext cx="1729993" cy="691997"/>
          </a:xfrm>
          <a:prstGeom prst="rect">
            <a:avLst/>
          </a:prstGeom>
        </p:spPr>
      </p:pic>
      <p:pic>
        <p:nvPicPr>
          <p:cNvPr name="Picture 39" id="3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08621">
            <a:off x="12942788" y="8645042"/>
            <a:ext cx="7315200" cy="1415845"/>
          </a:xfrm>
          <a:prstGeom prst="rect">
            <a:avLst/>
          </a:prstGeom>
        </p:spPr>
      </p:pic>
      <p:pic>
        <p:nvPicPr>
          <p:cNvPr name="Picture 40" id="4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049587" y="9822140"/>
            <a:ext cx="1729993" cy="691997"/>
          </a:xfrm>
          <a:prstGeom prst="rect">
            <a:avLst/>
          </a:prstGeom>
        </p:spPr>
      </p:pic>
      <p:pic>
        <p:nvPicPr>
          <p:cNvPr name="Picture 41" id="41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423004" y="0"/>
            <a:ext cx="1729993" cy="691997"/>
          </a:xfrm>
          <a:prstGeom prst="rect">
            <a:avLst/>
          </a:prstGeom>
        </p:spPr>
      </p:pic>
      <p:pic>
        <p:nvPicPr>
          <p:cNvPr name="Picture 42" id="42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864996" y="9822140"/>
            <a:ext cx="1729993" cy="691997"/>
          </a:xfrm>
          <a:prstGeom prst="rect">
            <a:avLst/>
          </a:prstGeom>
        </p:spPr>
      </p:pic>
      <p:pic>
        <p:nvPicPr>
          <p:cNvPr name="Picture 43" id="4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606732" y="3193642"/>
            <a:ext cx="615567" cy="638721"/>
          </a:xfrm>
          <a:prstGeom prst="rect">
            <a:avLst/>
          </a:prstGeom>
        </p:spPr>
      </p:pic>
      <p:pic>
        <p:nvPicPr>
          <p:cNvPr name="Picture 44" id="44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43776" y="4772861"/>
            <a:ext cx="800370" cy="622288"/>
          </a:xfrm>
          <a:prstGeom prst="rect">
            <a:avLst/>
          </a:prstGeom>
        </p:spPr>
      </p:pic>
      <p:pic>
        <p:nvPicPr>
          <p:cNvPr name="Picture 45" id="45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662264" y="3201858"/>
            <a:ext cx="622288" cy="622288"/>
          </a:xfrm>
          <a:prstGeom prst="rect">
            <a:avLst/>
          </a:prstGeom>
        </p:spPr>
      </p:pic>
      <p:pic>
        <p:nvPicPr>
          <p:cNvPr name="Picture 46" id="46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63472" y="4792985"/>
            <a:ext cx="678763" cy="582039"/>
          </a:xfrm>
          <a:prstGeom prst="rect">
            <a:avLst/>
          </a:prstGeom>
        </p:spPr>
      </p:pic>
      <p:sp>
        <p:nvSpPr>
          <p:cNvPr name="TextBox 47" id="47"/>
          <p:cNvSpPr txBox="true"/>
          <p:nvPr/>
        </p:nvSpPr>
        <p:spPr>
          <a:xfrm rot="0">
            <a:off x="1786571" y="4556765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2022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786571" y="5620536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Strategy 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4315472" y="1517709"/>
            <a:ext cx="9657057" cy="358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B2A2A"/>
                </a:solidFill>
                <a:latin typeface="Barlow Medium"/>
              </a:rPr>
              <a:t>That need to be hit to ensure you deliver the completed project on time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5282198" y="634365"/>
            <a:ext cx="7723604" cy="712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134">
                <a:solidFill>
                  <a:srgbClr val="2B2A2A"/>
                </a:solidFill>
                <a:latin typeface="Barlow Bold"/>
              </a:rPr>
              <a:t>TIMELINE GRAPHIC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5816017" y="6127768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F4F4F3"/>
                </a:solidFill>
                <a:latin typeface="Barlow Medium Bold"/>
              </a:rPr>
              <a:t>2023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816017" y="7191539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F4F4F3"/>
                </a:solidFill>
                <a:latin typeface="Barlow Medium Bold"/>
              </a:rPr>
              <a:t>Design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5251289" y="7834891"/>
            <a:ext cx="3385344" cy="944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F4F4F3"/>
                </a:solidFill>
                <a:latin typeface="Barlow Medium"/>
              </a:rPr>
              <a:t>Use the company's font, colors, and imagery to set the visual layout. 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9845464" y="4556765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2024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9845464" y="5620536"/>
            <a:ext cx="2255888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2B2A2A"/>
                </a:solidFill>
                <a:latin typeface="Barlow Medium Bold"/>
              </a:rPr>
              <a:t>Content 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9280736" y="6263888"/>
            <a:ext cx="3385344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57">
                <a:solidFill>
                  <a:srgbClr val="2B2A2A"/>
                </a:solidFill>
                <a:latin typeface="Barlow Medium"/>
              </a:rPr>
              <a:t>it's important to make sure that it flows with the design, it's optimized.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3874910" y="6127768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F4F4F3"/>
                </a:solidFill>
                <a:latin typeface="Barlow Medium Bold"/>
              </a:rPr>
              <a:t>2025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3874910" y="7191539"/>
            <a:ext cx="2255888" cy="41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76">
                <a:solidFill>
                  <a:srgbClr val="F4F4F3"/>
                </a:solidFill>
                <a:latin typeface="Barlow Medium Bold"/>
              </a:rPr>
              <a:t>Final Testing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DAFax1uOdJg</dc:identifier>
  <dcterms:modified xsi:type="dcterms:W3CDTF">2011-08-01T06:04:30Z</dcterms:modified>
  <cp:revision>1</cp:revision>
</cp:coreProperties>
</file>